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y="5143500" cx="9144000"/>
  <p:notesSz cx="6858000" cy="9144000"/>
  <p:embeddedFontLst>
    <p:embeddedFont>
      <p:font typeface="Montserrat SemiBold"/>
      <p:regular r:id="rId43"/>
      <p:bold r:id="rId44"/>
      <p:italic r:id="rId45"/>
      <p:boldItalic r:id="rId46"/>
    </p:embeddedFont>
    <p:embeddedFont>
      <p:font typeface="Roboto"/>
      <p:regular r:id="rId47"/>
      <p:bold r:id="rId48"/>
      <p:italic r:id="rId49"/>
      <p:boldItalic r:id="rId50"/>
    </p:embeddedFont>
    <p:embeddedFont>
      <p:font typeface="Montserrat"/>
      <p:regular r:id="rId51"/>
      <p:bold r:id="rId52"/>
      <p:italic r:id="rId53"/>
      <p:boldItalic r:id="rId54"/>
    </p:embeddedFont>
    <p:embeddedFont>
      <p:font typeface="Montserrat Medium"/>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MontserratSemiBold-bold.fntdata"/><Relationship Id="rId43" Type="http://schemas.openxmlformats.org/officeDocument/2006/relationships/font" Target="fonts/MontserratSemiBold-regular.fntdata"/><Relationship Id="rId46" Type="http://schemas.openxmlformats.org/officeDocument/2006/relationships/font" Target="fonts/MontserratSemiBold-boldItalic.fntdata"/><Relationship Id="rId45" Type="http://schemas.openxmlformats.org/officeDocument/2006/relationships/font" Target="fonts/MontserratSemi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regular.fntdata"/><Relationship Id="rId50" Type="http://schemas.openxmlformats.org/officeDocument/2006/relationships/font" Target="fonts/Roboto-boldItalic.fntdata"/><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7.xml"/><Relationship Id="rId55" Type="http://schemas.openxmlformats.org/officeDocument/2006/relationships/font" Target="fonts/MontserratMedium-regular.fntdata"/><Relationship Id="rId10" Type="http://schemas.openxmlformats.org/officeDocument/2006/relationships/slide" Target="slides/slide6.xml"/><Relationship Id="rId54" Type="http://schemas.openxmlformats.org/officeDocument/2006/relationships/font" Target="fonts/Montserrat-boldItalic.fntdata"/><Relationship Id="rId13" Type="http://schemas.openxmlformats.org/officeDocument/2006/relationships/slide" Target="slides/slide9.xml"/><Relationship Id="rId57" Type="http://schemas.openxmlformats.org/officeDocument/2006/relationships/font" Target="fonts/MontserratMedium-italic.fntdata"/><Relationship Id="rId12" Type="http://schemas.openxmlformats.org/officeDocument/2006/relationships/slide" Target="slides/slide8.xml"/><Relationship Id="rId56" Type="http://schemas.openxmlformats.org/officeDocument/2006/relationships/font" Target="fonts/MontserratMedium-bold.fntdata"/><Relationship Id="rId15" Type="http://schemas.openxmlformats.org/officeDocument/2006/relationships/slide" Target="slides/slide11.xml"/><Relationship Id="rId14" Type="http://schemas.openxmlformats.org/officeDocument/2006/relationships/slide" Target="slides/slide10.xml"/><Relationship Id="rId58" Type="http://schemas.openxmlformats.org/officeDocument/2006/relationships/font" Target="fonts/MontserratMedium-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aa47fae91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aa47fae91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bab316e42d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bab316e42d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0a8d793e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0a8d793e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7d8111e1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7d8111e1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bab316e42d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bab316e42d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7dce73ae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7dce73ae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bab316e42d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bab316e42d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bab316e42d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bab316e42d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f37428176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f37428176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f37428176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f37428176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bab316e42d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bab316e42d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9d391ef3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9d391ef3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bab316e42d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bab316e42d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7dce73ae9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7dce73ae9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7dce73ae9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7dce73ae9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bab316e42d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bab316e42d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7dce73ae9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7dce73ae9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bab316e42d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bab316e42d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f37428176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f37428176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bab316e42d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bab316e42d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b76cea7ad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b76cea7ad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acc7be09b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acc7be09b4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bab316e42d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bab316e42d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bab316e42d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bab316e42d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bab316e42d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bab316e42d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585e441c8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585e441c8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bab316e42d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bab316e42d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bab316e42d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bab316e42d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bab316e42d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bab316e42d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0f8e4918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0f8e4918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585e441c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585e441c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bab316e42d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bab316e42d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bab316e42d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bab316e42d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bab316e42d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bab316e42d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bab316e42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bab316e42d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bab316e42d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bab316e42d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f3742817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f3742817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1" name="Google Shape;11;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4" name="Shape 64"/>
        <p:cNvGrpSpPr/>
        <p:nvPr/>
      </p:nvGrpSpPr>
      <p:grpSpPr>
        <a:xfrm>
          <a:off x="0" y="0"/>
          <a:ext cx="0" cy="0"/>
          <a:chOff x="0" y="0"/>
          <a:chExt cx="0" cy="0"/>
        </a:xfrm>
      </p:grpSpPr>
      <p:sp>
        <p:nvSpPr>
          <p:cNvPr id="65" name="Google Shape;65;p11"/>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66" name="Google Shape;66;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1"/>
          <p:cNvSpPr txBox="1"/>
          <p:nvPr/>
        </p:nvSpPr>
        <p:spPr>
          <a:xfrm>
            <a:off x="6122400" y="4753750"/>
            <a:ext cx="2571600" cy="28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chemeClr val="lt1"/>
                </a:solidFill>
                <a:latin typeface="Montserrat Medium"/>
                <a:ea typeface="Montserrat Medium"/>
                <a:cs typeface="Montserrat Medium"/>
                <a:sym typeface="Montserrat Medium"/>
              </a:rPr>
              <a:t>Copyright © 2018 TrueCoders LLC</a:t>
            </a:r>
            <a:endParaRPr sz="800">
              <a:solidFill>
                <a:schemeClr val="lt1"/>
              </a:solidFill>
              <a:latin typeface="Montserrat Medium"/>
              <a:ea typeface="Montserrat Medium"/>
              <a:cs typeface="Montserrat Medium"/>
              <a:sym typeface="Montserrat Medium"/>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8" name="Shape 68"/>
        <p:cNvGrpSpPr/>
        <p:nvPr/>
      </p:nvGrpSpPr>
      <p:grpSpPr>
        <a:xfrm>
          <a:off x="0" y="0"/>
          <a:ext cx="0" cy="0"/>
          <a:chOff x="0" y="0"/>
          <a:chExt cx="0" cy="0"/>
        </a:xfrm>
      </p:grpSpPr>
      <p:sp>
        <p:nvSpPr>
          <p:cNvPr id="69" name="Google Shape;69;p12"/>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2"/>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343A40"/>
              </a:buClr>
              <a:buSzPts val="4200"/>
              <a:buNone/>
              <a:defRPr sz="4200">
                <a:solidFill>
                  <a:srgbClr val="343A40"/>
                </a:solidFill>
              </a:defRPr>
            </a:lvl1pPr>
            <a:lvl2pPr lvl="1" rtl="0" algn="ctr">
              <a:spcBef>
                <a:spcPts val="0"/>
              </a:spcBef>
              <a:spcAft>
                <a:spcPts val="0"/>
              </a:spcAft>
              <a:buClr>
                <a:srgbClr val="343A40"/>
              </a:buClr>
              <a:buSzPts val="4200"/>
              <a:buNone/>
              <a:defRPr sz="4200">
                <a:solidFill>
                  <a:srgbClr val="343A40"/>
                </a:solidFill>
              </a:defRPr>
            </a:lvl2pPr>
            <a:lvl3pPr lvl="2" rtl="0" algn="ctr">
              <a:spcBef>
                <a:spcPts val="0"/>
              </a:spcBef>
              <a:spcAft>
                <a:spcPts val="0"/>
              </a:spcAft>
              <a:buClr>
                <a:srgbClr val="343A40"/>
              </a:buClr>
              <a:buSzPts val="4200"/>
              <a:buNone/>
              <a:defRPr sz="4200">
                <a:solidFill>
                  <a:srgbClr val="343A40"/>
                </a:solidFill>
              </a:defRPr>
            </a:lvl3pPr>
            <a:lvl4pPr lvl="3" rtl="0" algn="ctr">
              <a:spcBef>
                <a:spcPts val="0"/>
              </a:spcBef>
              <a:spcAft>
                <a:spcPts val="0"/>
              </a:spcAft>
              <a:buClr>
                <a:srgbClr val="343A40"/>
              </a:buClr>
              <a:buSzPts val="4200"/>
              <a:buNone/>
              <a:defRPr sz="4200">
                <a:solidFill>
                  <a:srgbClr val="343A40"/>
                </a:solidFill>
              </a:defRPr>
            </a:lvl4pPr>
            <a:lvl5pPr lvl="4" rtl="0" algn="ctr">
              <a:spcBef>
                <a:spcPts val="0"/>
              </a:spcBef>
              <a:spcAft>
                <a:spcPts val="0"/>
              </a:spcAft>
              <a:buClr>
                <a:srgbClr val="343A40"/>
              </a:buClr>
              <a:buSzPts val="4200"/>
              <a:buNone/>
              <a:defRPr sz="4200">
                <a:solidFill>
                  <a:srgbClr val="343A40"/>
                </a:solidFill>
              </a:defRPr>
            </a:lvl5pPr>
            <a:lvl6pPr lvl="5" rtl="0" algn="ctr">
              <a:spcBef>
                <a:spcPts val="0"/>
              </a:spcBef>
              <a:spcAft>
                <a:spcPts val="0"/>
              </a:spcAft>
              <a:buClr>
                <a:srgbClr val="343A40"/>
              </a:buClr>
              <a:buSzPts val="4200"/>
              <a:buNone/>
              <a:defRPr sz="4200">
                <a:solidFill>
                  <a:srgbClr val="343A40"/>
                </a:solidFill>
              </a:defRPr>
            </a:lvl6pPr>
            <a:lvl7pPr lvl="6" rtl="0" algn="ctr">
              <a:spcBef>
                <a:spcPts val="0"/>
              </a:spcBef>
              <a:spcAft>
                <a:spcPts val="0"/>
              </a:spcAft>
              <a:buClr>
                <a:srgbClr val="343A40"/>
              </a:buClr>
              <a:buSzPts val="4200"/>
              <a:buNone/>
              <a:defRPr sz="4200">
                <a:solidFill>
                  <a:srgbClr val="343A40"/>
                </a:solidFill>
              </a:defRPr>
            </a:lvl7pPr>
            <a:lvl8pPr lvl="7" rtl="0" algn="ctr">
              <a:spcBef>
                <a:spcPts val="0"/>
              </a:spcBef>
              <a:spcAft>
                <a:spcPts val="0"/>
              </a:spcAft>
              <a:buClr>
                <a:srgbClr val="343A40"/>
              </a:buClr>
              <a:buSzPts val="4200"/>
              <a:buNone/>
              <a:defRPr sz="4200">
                <a:solidFill>
                  <a:srgbClr val="343A40"/>
                </a:solidFill>
              </a:defRPr>
            </a:lvl8pPr>
            <a:lvl9pPr lvl="8" rtl="0" algn="ctr">
              <a:spcBef>
                <a:spcPts val="0"/>
              </a:spcBef>
              <a:spcAft>
                <a:spcPts val="0"/>
              </a:spcAft>
              <a:buClr>
                <a:srgbClr val="343A40"/>
              </a:buClr>
              <a:buSzPts val="4200"/>
              <a:buNone/>
              <a:defRPr sz="4200">
                <a:solidFill>
                  <a:srgbClr val="343A40"/>
                </a:solidFill>
              </a:defRPr>
            </a:lvl9pPr>
          </a:lstStyle>
          <a:p/>
        </p:txBody>
      </p:sp>
      <p:sp>
        <p:nvSpPr>
          <p:cNvPr id="72" name="Google Shape;72;p12"/>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3" name="Google Shape;73;p1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74" name="Google Shape;74;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5" name="Shape 75"/>
        <p:cNvGrpSpPr/>
        <p:nvPr/>
      </p:nvGrpSpPr>
      <p:grpSpPr>
        <a:xfrm>
          <a:off x="0" y="0"/>
          <a:ext cx="0" cy="0"/>
          <a:chOff x="0" y="0"/>
          <a:chExt cx="0" cy="0"/>
        </a:xfrm>
      </p:grpSpPr>
      <p:sp>
        <p:nvSpPr>
          <p:cNvPr id="76" name="Google Shape;76;p13"/>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79" name="Google Shape;79;p1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0" name="Shape 80"/>
        <p:cNvGrpSpPr/>
        <p:nvPr/>
      </p:nvGrpSpPr>
      <p:grpSpPr>
        <a:xfrm>
          <a:off x="0" y="0"/>
          <a:ext cx="0" cy="0"/>
          <a:chOff x="0" y="0"/>
          <a:chExt cx="0" cy="0"/>
        </a:xfrm>
      </p:grpSpPr>
      <p:sp>
        <p:nvSpPr>
          <p:cNvPr id="81" name="Google Shape;81;p14"/>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82" name="Google Shape;82;p14"/>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83" name="Google Shape;83;p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4"/>
          <p:cNvSpPr txBox="1"/>
          <p:nvPr/>
        </p:nvSpPr>
        <p:spPr>
          <a:xfrm>
            <a:off x="6122400" y="4753750"/>
            <a:ext cx="2571600" cy="28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chemeClr val="lt1"/>
                </a:solidFill>
                <a:latin typeface="Montserrat Medium"/>
                <a:ea typeface="Montserrat Medium"/>
                <a:cs typeface="Montserrat Medium"/>
                <a:sym typeface="Montserrat Medium"/>
              </a:rPr>
              <a:t>Copyright © 2018 TrueCoders LLC</a:t>
            </a:r>
            <a:endParaRPr sz="800">
              <a:solidFill>
                <a:schemeClr val="lt1"/>
              </a:solidFill>
              <a:latin typeface="Montserrat Medium"/>
              <a:ea typeface="Montserrat Medium"/>
              <a:cs typeface="Montserrat Medium"/>
              <a:sym typeface="Montserrat Medium"/>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5" name="Shape 85"/>
        <p:cNvGrpSpPr/>
        <p:nvPr/>
      </p:nvGrpSpPr>
      <p:grpSpPr>
        <a:xfrm>
          <a:off x="0" y="0"/>
          <a:ext cx="0" cy="0"/>
          <a:chOff x="0" y="0"/>
          <a:chExt cx="0" cy="0"/>
        </a:xfrm>
      </p:grpSpPr>
      <p:sp>
        <p:nvSpPr>
          <p:cNvPr id="86" name="Google Shape;86;p1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5"/>
          <p:cNvSpPr txBox="1"/>
          <p:nvPr/>
        </p:nvSpPr>
        <p:spPr>
          <a:xfrm>
            <a:off x="6122400" y="4753750"/>
            <a:ext cx="2571600" cy="28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chemeClr val="lt1"/>
                </a:solidFill>
                <a:latin typeface="Montserrat Medium"/>
                <a:ea typeface="Montserrat Medium"/>
                <a:cs typeface="Montserrat Medium"/>
                <a:sym typeface="Montserrat Medium"/>
              </a:rPr>
              <a:t>Copyright © 2018 TrueCoders LLC</a:t>
            </a:r>
            <a:endParaRPr sz="800">
              <a:solidFill>
                <a:schemeClr val="lt1"/>
              </a:solidFill>
              <a:latin typeface="Montserrat Medium"/>
              <a:ea typeface="Montserrat Medium"/>
              <a:cs typeface="Montserrat Medium"/>
              <a:sym typeface="Montserrat Mediu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4" name="Google Shape;14;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5" name="Google Shape;15;p3"/>
          <p:cNvSpPr txBox="1"/>
          <p:nvPr/>
        </p:nvSpPr>
        <p:spPr>
          <a:xfrm>
            <a:off x="6122400" y="4753750"/>
            <a:ext cx="2571600" cy="28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chemeClr val="lt1"/>
                </a:solidFill>
                <a:latin typeface="Montserrat Medium"/>
                <a:ea typeface="Montserrat Medium"/>
                <a:cs typeface="Montserrat Medium"/>
                <a:sym typeface="Montserrat Medium"/>
              </a:rPr>
              <a:t>Copyright © 2018 TrueCoders LLC</a:t>
            </a:r>
            <a:endParaRPr sz="800">
              <a:solidFill>
                <a:schemeClr val="lt1"/>
              </a:solidFill>
              <a:latin typeface="Montserrat Medium"/>
              <a:ea typeface="Montserrat Medium"/>
              <a:cs typeface="Montserrat Medium"/>
              <a:sym typeface="Montserrat Mediu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 name="Google Shape;20;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1" name="Google Shape;21;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4"/>
          <p:cNvSpPr/>
          <p:nvPr/>
        </p:nvSpPr>
        <p:spPr>
          <a:xfrm>
            <a:off x="9050" y="1697000"/>
            <a:ext cx="9135000" cy="34746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0000"/>
              </a:high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 name="Google Shape;27;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 name="Google Shape;28;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 name="Google Shape;30;p5"/>
          <p:cNvSpPr txBox="1"/>
          <p:nvPr/>
        </p:nvSpPr>
        <p:spPr>
          <a:xfrm>
            <a:off x="6122400" y="4753750"/>
            <a:ext cx="2571600" cy="28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343A40"/>
                </a:solidFill>
                <a:latin typeface="Montserrat Medium"/>
                <a:ea typeface="Montserrat Medium"/>
                <a:cs typeface="Montserrat Medium"/>
                <a:sym typeface="Montserrat Medium"/>
              </a:rPr>
              <a:t>Copyright © 2018 TrueCoders LLC</a:t>
            </a:r>
            <a:endParaRPr sz="800">
              <a:solidFill>
                <a:srgbClr val="343A40"/>
              </a:solidFill>
              <a:latin typeface="Montserrat Medium"/>
              <a:ea typeface="Montserrat Medium"/>
              <a:cs typeface="Montserrat Medium"/>
              <a:sym typeface="Montserrat Medium"/>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lumn and source">
  <p:cSld name="TITLE_AND_TWO_COLUMNS_1">
    <p:spTree>
      <p:nvGrpSpPr>
        <p:cNvPr id="31" name="Shape 31"/>
        <p:cNvGrpSpPr/>
        <p:nvPr/>
      </p:nvGrpSpPr>
      <p:grpSpPr>
        <a:xfrm>
          <a:off x="0" y="0"/>
          <a:ext cx="0" cy="0"/>
          <a:chOff x="0" y="0"/>
          <a:chExt cx="0" cy="0"/>
        </a:xfrm>
      </p:grpSpPr>
      <p:sp>
        <p:nvSpPr>
          <p:cNvPr id="32" name="Google Shape;32;p6"/>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5" name="Google Shape;35;p6"/>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6" name="Google Shape;36;p6"/>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Font typeface="Consolas"/>
              <a:buChar char="●"/>
              <a:defRPr sz="1100">
                <a:latin typeface="Consolas"/>
                <a:ea typeface="Consolas"/>
                <a:cs typeface="Consolas"/>
                <a:sym typeface="Consolas"/>
              </a:defRPr>
            </a:lvl1pPr>
            <a:lvl2pPr indent="-298450" lvl="1" marL="914400" rtl="0">
              <a:spcBef>
                <a:spcPts val="0"/>
              </a:spcBef>
              <a:spcAft>
                <a:spcPts val="0"/>
              </a:spcAft>
              <a:buSzPts val="1100"/>
              <a:buFont typeface="Consolas"/>
              <a:buChar char="○"/>
              <a:defRPr sz="1100">
                <a:latin typeface="Consolas"/>
                <a:ea typeface="Consolas"/>
                <a:cs typeface="Consolas"/>
                <a:sym typeface="Consolas"/>
              </a:defRPr>
            </a:lvl2pPr>
            <a:lvl3pPr indent="-298450" lvl="2" marL="1371600" rtl="0">
              <a:spcBef>
                <a:spcPts val="0"/>
              </a:spcBef>
              <a:spcAft>
                <a:spcPts val="0"/>
              </a:spcAft>
              <a:buSzPts val="1100"/>
              <a:buFont typeface="Consolas"/>
              <a:buChar char="■"/>
              <a:defRPr sz="1100">
                <a:latin typeface="Consolas"/>
                <a:ea typeface="Consolas"/>
                <a:cs typeface="Consolas"/>
                <a:sym typeface="Consolas"/>
              </a:defRPr>
            </a:lvl3pPr>
            <a:lvl4pPr indent="-298450" lvl="3" marL="1828800" rtl="0">
              <a:spcBef>
                <a:spcPts val="0"/>
              </a:spcBef>
              <a:spcAft>
                <a:spcPts val="0"/>
              </a:spcAft>
              <a:buSzPts val="1100"/>
              <a:buFont typeface="Consolas"/>
              <a:buChar char="●"/>
              <a:defRPr sz="1100">
                <a:latin typeface="Consolas"/>
                <a:ea typeface="Consolas"/>
                <a:cs typeface="Consolas"/>
                <a:sym typeface="Consolas"/>
              </a:defRPr>
            </a:lvl4pPr>
            <a:lvl5pPr indent="-298450" lvl="4" marL="2286000" rtl="0">
              <a:spcBef>
                <a:spcPts val="0"/>
              </a:spcBef>
              <a:spcAft>
                <a:spcPts val="0"/>
              </a:spcAft>
              <a:buSzPts val="1100"/>
              <a:buFont typeface="Consolas"/>
              <a:buChar char="○"/>
              <a:defRPr sz="1100">
                <a:latin typeface="Consolas"/>
                <a:ea typeface="Consolas"/>
                <a:cs typeface="Consolas"/>
                <a:sym typeface="Consolas"/>
              </a:defRPr>
            </a:lvl5pPr>
            <a:lvl6pPr indent="-298450" lvl="5" marL="2743200" rtl="0">
              <a:spcBef>
                <a:spcPts val="0"/>
              </a:spcBef>
              <a:spcAft>
                <a:spcPts val="0"/>
              </a:spcAft>
              <a:buSzPts val="1100"/>
              <a:buFont typeface="Consolas"/>
              <a:buChar char="■"/>
              <a:defRPr sz="1100">
                <a:latin typeface="Consolas"/>
                <a:ea typeface="Consolas"/>
                <a:cs typeface="Consolas"/>
                <a:sym typeface="Consolas"/>
              </a:defRPr>
            </a:lvl6pPr>
            <a:lvl7pPr indent="-298450" lvl="6" marL="3200400" rtl="0">
              <a:spcBef>
                <a:spcPts val="0"/>
              </a:spcBef>
              <a:spcAft>
                <a:spcPts val="0"/>
              </a:spcAft>
              <a:buSzPts val="1100"/>
              <a:buFont typeface="Consolas"/>
              <a:buChar char="●"/>
              <a:defRPr sz="1100">
                <a:latin typeface="Consolas"/>
                <a:ea typeface="Consolas"/>
                <a:cs typeface="Consolas"/>
                <a:sym typeface="Consolas"/>
              </a:defRPr>
            </a:lvl7pPr>
            <a:lvl8pPr indent="-298450" lvl="7" marL="3657600" rtl="0">
              <a:spcBef>
                <a:spcPts val="0"/>
              </a:spcBef>
              <a:spcAft>
                <a:spcPts val="0"/>
              </a:spcAft>
              <a:buSzPts val="1100"/>
              <a:buFont typeface="Consolas"/>
              <a:buChar char="○"/>
              <a:defRPr sz="1100">
                <a:latin typeface="Consolas"/>
                <a:ea typeface="Consolas"/>
                <a:cs typeface="Consolas"/>
                <a:sym typeface="Consolas"/>
              </a:defRPr>
            </a:lvl8pPr>
            <a:lvl9pPr indent="-298450" lvl="8" marL="4114800" rtl="0">
              <a:spcBef>
                <a:spcPts val="0"/>
              </a:spcBef>
              <a:spcAft>
                <a:spcPts val="0"/>
              </a:spcAft>
              <a:buSzPts val="1100"/>
              <a:buFont typeface="Consolas"/>
              <a:buChar char="■"/>
              <a:defRPr sz="1100">
                <a:latin typeface="Consolas"/>
                <a:ea typeface="Consolas"/>
                <a:cs typeface="Consolas"/>
                <a:sym typeface="Consolas"/>
              </a:defRPr>
            </a:lvl9pPr>
          </a:lstStyle>
          <a:p/>
        </p:txBody>
      </p:sp>
      <p:sp>
        <p:nvSpPr>
          <p:cNvPr id="37" name="Google Shape;37;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7"/>
          <p:cNvSpPr/>
          <p:nvPr/>
        </p:nvSpPr>
        <p:spPr>
          <a:xfrm flipH="1" rot="10800000">
            <a:off x="0" y="656400"/>
            <a:ext cx="9144000" cy="4487100"/>
          </a:xfrm>
          <a:prstGeom prst="rect">
            <a:avLst/>
          </a:pr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2" name="Google Shape;42;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3" name="Google Shape;43;p7"/>
          <p:cNvSpPr txBox="1"/>
          <p:nvPr/>
        </p:nvSpPr>
        <p:spPr>
          <a:xfrm>
            <a:off x="6122400" y="4753750"/>
            <a:ext cx="2571600" cy="28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343A40"/>
                </a:solidFill>
                <a:latin typeface="Montserrat Medium"/>
                <a:ea typeface="Montserrat Medium"/>
                <a:cs typeface="Montserrat Medium"/>
                <a:sym typeface="Montserrat Medium"/>
              </a:rPr>
              <a:t>Copyright © 2018 TrueCoders LLC</a:t>
            </a:r>
            <a:endParaRPr sz="800">
              <a:solidFill>
                <a:srgbClr val="343A40"/>
              </a:solidFill>
              <a:latin typeface="Montserrat Medium"/>
              <a:ea typeface="Montserrat Medium"/>
              <a:cs typeface="Montserrat Medium"/>
              <a:sym typeface="Montserrat Medium"/>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8"/>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8" name="Google Shape;48;p8"/>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9" name="Google Shape;49;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ONE_COLUMN_TEXT_1">
    <p:spTree>
      <p:nvGrpSpPr>
        <p:cNvPr id="50" name="Shape 50"/>
        <p:cNvGrpSpPr/>
        <p:nvPr/>
      </p:nvGrpSpPr>
      <p:grpSpPr>
        <a:xfrm>
          <a:off x="0" y="0"/>
          <a:ext cx="0" cy="0"/>
          <a:chOff x="0" y="0"/>
          <a:chExt cx="0" cy="0"/>
        </a:xfrm>
      </p:grpSpPr>
      <p:sp>
        <p:nvSpPr>
          <p:cNvPr id="51" name="Google Shape;51;p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4" name="Google Shape;54;p9"/>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55" name="Google Shape;55;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9"/>
          <p:cNvSpPr txBox="1"/>
          <p:nvPr>
            <p:ph idx="2" type="body"/>
          </p:nvPr>
        </p:nvSpPr>
        <p:spPr>
          <a:xfrm>
            <a:off x="3627725" y="357800"/>
            <a:ext cx="4895700" cy="4337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amp; source">
  <p:cSld name="ONE_COLUMN_TEXT_1_1">
    <p:spTree>
      <p:nvGrpSpPr>
        <p:cNvPr id="57" name="Shape 57"/>
        <p:cNvGrpSpPr/>
        <p:nvPr/>
      </p:nvGrpSpPr>
      <p:grpSpPr>
        <a:xfrm>
          <a:off x="0" y="0"/>
          <a:ext cx="0" cy="0"/>
          <a:chOff x="0" y="0"/>
          <a:chExt cx="0" cy="0"/>
        </a:xfrm>
      </p:grpSpPr>
      <p:sp>
        <p:nvSpPr>
          <p:cNvPr id="58" name="Google Shape;58;p10"/>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0"/>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0"/>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 name="Google Shape;61;p10"/>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62" name="Google Shape;62;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10"/>
          <p:cNvSpPr txBox="1"/>
          <p:nvPr>
            <p:ph idx="2" type="body"/>
          </p:nvPr>
        </p:nvSpPr>
        <p:spPr>
          <a:xfrm>
            <a:off x="3627725" y="357800"/>
            <a:ext cx="5136600" cy="43377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Font typeface="Consolas"/>
              <a:buChar char="●"/>
              <a:defRPr sz="1100">
                <a:latin typeface="Consolas"/>
                <a:ea typeface="Consolas"/>
                <a:cs typeface="Consolas"/>
                <a:sym typeface="Consolas"/>
              </a:defRPr>
            </a:lvl1pPr>
            <a:lvl2pPr indent="-298450" lvl="1" marL="914400" rtl="0">
              <a:spcBef>
                <a:spcPts val="0"/>
              </a:spcBef>
              <a:spcAft>
                <a:spcPts val="0"/>
              </a:spcAft>
              <a:buSzPts val="1100"/>
              <a:buFont typeface="Consolas"/>
              <a:buChar char="○"/>
              <a:defRPr sz="1100">
                <a:latin typeface="Consolas"/>
                <a:ea typeface="Consolas"/>
                <a:cs typeface="Consolas"/>
                <a:sym typeface="Consolas"/>
              </a:defRPr>
            </a:lvl2pPr>
            <a:lvl3pPr indent="-298450" lvl="2" marL="1371600" rtl="0">
              <a:spcBef>
                <a:spcPts val="0"/>
              </a:spcBef>
              <a:spcAft>
                <a:spcPts val="0"/>
              </a:spcAft>
              <a:buSzPts val="1100"/>
              <a:buFont typeface="Consolas"/>
              <a:buChar char="■"/>
              <a:defRPr sz="1100">
                <a:latin typeface="Consolas"/>
                <a:ea typeface="Consolas"/>
                <a:cs typeface="Consolas"/>
                <a:sym typeface="Consolas"/>
              </a:defRPr>
            </a:lvl3pPr>
            <a:lvl4pPr indent="-298450" lvl="3" marL="1828800" rtl="0">
              <a:spcBef>
                <a:spcPts val="0"/>
              </a:spcBef>
              <a:spcAft>
                <a:spcPts val="0"/>
              </a:spcAft>
              <a:buSzPts val="1100"/>
              <a:buFont typeface="Consolas"/>
              <a:buChar char="●"/>
              <a:defRPr sz="1100">
                <a:latin typeface="Consolas"/>
                <a:ea typeface="Consolas"/>
                <a:cs typeface="Consolas"/>
                <a:sym typeface="Consolas"/>
              </a:defRPr>
            </a:lvl4pPr>
            <a:lvl5pPr indent="-298450" lvl="4" marL="2286000" rtl="0">
              <a:spcBef>
                <a:spcPts val="0"/>
              </a:spcBef>
              <a:spcAft>
                <a:spcPts val="0"/>
              </a:spcAft>
              <a:buSzPts val="1100"/>
              <a:buFont typeface="Consolas"/>
              <a:buChar char="○"/>
              <a:defRPr sz="1100">
                <a:latin typeface="Consolas"/>
                <a:ea typeface="Consolas"/>
                <a:cs typeface="Consolas"/>
                <a:sym typeface="Consolas"/>
              </a:defRPr>
            </a:lvl5pPr>
            <a:lvl6pPr indent="-298450" lvl="5" marL="2743200" rtl="0">
              <a:spcBef>
                <a:spcPts val="0"/>
              </a:spcBef>
              <a:spcAft>
                <a:spcPts val="0"/>
              </a:spcAft>
              <a:buSzPts val="1100"/>
              <a:buFont typeface="Consolas"/>
              <a:buChar char="■"/>
              <a:defRPr sz="1100">
                <a:latin typeface="Consolas"/>
                <a:ea typeface="Consolas"/>
                <a:cs typeface="Consolas"/>
                <a:sym typeface="Consolas"/>
              </a:defRPr>
            </a:lvl6pPr>
            <a:lvl7pPr indent="-298450" lvl="6" marL="3200400" rtl="0">
              <a:spcBef>
                <a:spcPts val="0"/>
              </a:spcBef>
              <a:spcAft>
                <a:spcPts val="0"/>
              </a:spcAft>
              <a:buSzPts val="1100"/>
              <a:buFont typeface="Consolas"/>
              <a:buChar char="●"/>
              <a:defRPr sz="1100">
                <a:latin typeface="Consolas"/>
                <a:ea typeface="Consolas"/>
                <a:cs typeface="Consolas"/>
                <a:sym typeface="Consolas"/>
              </a:defRPr>
            </a:lvl7pPr>
            <a:lvl8pPr indent="-298450" lvl="7" marL="3657600" rtl="0">
              <a:spcBef>
                <a:spcPts val="0"/>
              </a:spcBef>
              <a:spcAft>
                <a:spcPts val="0"/>
              </a:spcAft>
              <a:buSzPts val="1100"/>
              <a:buFont typeface="Consolas"/>
              <a:buChar char="○"/>
              <a:defRPr sz="1100">
                <a:latin typeface="Consolas"/>
                <a:ea typeface="Consolas"/>
                <a:cs typeface="Consolas"/>
                <a:sym typeface="Consolas"/>
              </a:defRPr>
            </a:lvl8pPr>
            <a:lvl9pPr indent="-298450" lvl="8" marL="4114800" rtl="0">
              <a:spcBef>
                <a:spcPts val="0"/>
              </a:spcBef>
              <a:spcAft>
                <a:spcPts val="0"/>
              </a:spcAft>
              <a:buSzPts val="1100"/>
              <a:buFont typeface="Consolas"/>
              <a:buChar char="■"/>
              <a:defRPr sz="1100">
                <a:latin typeface="Consolas"/>
                <a:ea typeface="Consolas"/>
                <a:cs typeface="Consolas"/>
                <a:sym typeface="Consola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rgbClr val="0093C9"/>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343A40"/>
              </a:buClr>
              <a:buSzPts val="1800"/>
              <a:buFont typeface="Montserrat Medium"/>
              <a:buChar char="●"/>
              <a:defRPr sz="1800">
                <a:solidFill>
                  <a:srgbClr val="343A40"/>
                </a:solidFill>
                <a:latin typeface="Montserrat Medium"/>
                <a:ea typeface="Montserrat Medium"/>
                <a:cs typeface="Montserrat Medium"/>
                <a:sym typeface="Montserrat Medium"/>
              </a:defRPr>
            </a:lvl1pPr>
            <a:lvl2pPr indent="-317500" lvl="1" marL="914400" rtl="0">
              <a:lnSpc>
                <a:spcPct val="115000"/>
              </a:lnSpc>
              <a:spcBef>
                <a:spcPts val="1600"/>
              </a:spcBef>
              <a:spcAft>
                <a:spcPts val="0"/>
              </a:spcAft>
              <a:buClr>
                <a:srgbClr val="343A40"/>
              </a:buClr>
              <a:buSzPts val="1400"/>
              <a:buFont typeface="Montserrat Medium"/>
              <a:buChar char="○"/>
              <a:defRPr>
                <a:solidFill>
                  <a:srgbClr val="343A40"/>
                </a:solidFill>
                <a:latin typeface="Montserrat Medium"/>
                <a:ea typeface="Montserrat Medium"/>
                <a:cs typeface="Montserrat Medium"/>
                <a:sym typeface="Montserrat Medium"/>
              </a:defRPr>
            </a:lvl2pPr>
            <a:lvl3pPr indent="-317500" lvl="2" marL="1371600" rtl="0">
              <a:lnSpc>
                <a:spcPct val="115000"/>
              </a:lnSpc>
              <a:spcBef>
                <a:spcPts val="1600"/>
              </a:spcBef>
              <a:spcAft>
                <a:spcPts val="0"/>
              </a:spcAft>
              <a:buClr>
                <a:srgbClr val="343A40"/>
              </a:buClr>
              <a:buSzPts val="1400"/>
              <a:buFont typeface="Montserrat Medium"/>
              <a:buChar char="■"/>
              <a:defRPr>
                <a:solidFill>
                  <a:srgbClr val="343A40"/>
                </a:solidFill>
                <a:latin typeface="Montserrat Medium"/>
                <a:ea typeface="Montserrat Medium"/>
                <a:cs typeface="Montserrat Medium"/>
                <a:sym typeface="Montserrat Medium"/>
              </a:defRPr>
            </a:lvl3pPr>
            <a:lvl4pPr indent="-317500" lvl="3" marL="1828800" rtl="0">
              <a:lnSpc>
                <a:spcPct val="115000"/>
              </a:lnSpc>
              <a:spcBef>
                <a:spcPts val="1600"/>
              </a:spcBef>
              <a:spcAft>
                <a:spcPts val="0"/>
              </a:spcAft>
              <a:buClr>
                <a:srgbClr val="343A40"/>
              </a:buClr>
              <a:buSzPts val="1400"/>
              <a:buFont typeface="Montserrat Medium"/>
              <a:buChar char="●"/>
              <a:defRPr>
                <a:solidFill>
                  <a:srgbClr val="343A40"/>
                </a:solidFill>
                <a:latin typeface="Montserrat Medium"/>
                <a:ea typeface="Montserrat Medium"/>
                <a:cs typeface="Montserrat Medium"/>
                <a:sym typeface="Montserrat Medium"/>
              </a:defRPr>
            </a:lvl4pPr>
            <a:lvl5pPr indent="-317500" lvl="4" marL="2286000" rtl="0">
              <a:lnSpc>
                <a:spcPct val="115000"/>
              </a:lnSpc>
              <a:spcBef>
                <a:spcPts val="1600"/>
              </a:spcBef>
              <a:spcAft>
                <a:spcPts val="0"/>
              </a:spcAft>
              <a:buClr>
                <a:srgbClr val="343A40"/>
              </a:buClr>
              <a:buSzPts val="1400"/>
              <a:buFont typeface="Montserrat Medium"/>
              <a:buChar char="○"/>
              <a:defRPr>
                <a:solidFill>
                  <a:srgbClr val="343A40"/>
                </a:solidFill>
                <a:latin typeface="Montserrat Medium"/>
                <a:ea typeface="Montserrat Medium"/>
                <a:cs typeface="Montserrat Medium"/>
                <a:sym typeface="Montserrat Medium"/>
              </a:defRPr>
            </a:lvl5pPr>
            <a:lvl6pPr indent="-317500" lvl="5" marL="2743200" rtl="0">
              <a:lnSpc>
                <a:spcPct val="115000"/>
              </a:lnSpc>
              <a:spcBef>
                <a:spcPts val="1600"/>
              </a:spcBef>
              <a:spcAft>
                <a:spcPts val="0"/>
              </a:spcAft>
              <a:buClr>
                <a:srgbClr val="343A40"/>
              </a:buClr>
              <a:buSzPts val="1400"/>
              <a:buFont typeface="Montserrat Medium"/>
              <a:buChar char="■"/>
              <a:defRPr>
                <a:solidFill>
                  <a:srgbClr val="343A40"/>
                </a:solidFill>
                <a:latin typeface="Montserrat Medium"/>
                <a:ea typeface="Montserrat Medium"/>
                <a:cs typeface="Montserrat Medium"/>
                <a:sym typeface="Montserrat Medium"/>
              </a:defRPr>
            </a:lvl6pPr>
            <a:lvl7pPr indent="-317500" lvl="6" marL="3200400" rtl="0">
              <a:lnSpc>
                <a:spcPct val="115000"/>
              </a:lnSpc>
              <a:spcBef>
                <a:spcPts val="1600"/>
              </a:spcBef>
              <a:spcAft>
                <a:spcPts val="0"/>
              </a:spcAft>
              <a:buClr>
                <a:srgbClr val="343A40"/>
              </a:buClr>
              <a:buSzPts val="1400"/>
              <a:buFont typeface="Montserrat Medium"/>
              <a:buChar char="●"/>
              <a:defRPr>
                <a:solidFill>
                  <a:srgbClr val="343A40"/>
                </a:solidFill>
                <a:latin typeface="Montserrat Medium"/>
                <a:ea typeface="Montserrat Medium"/>
                <a:cs typeface="Montserrat Medium"/>
                <a:sym typeface="Montserrat Medium"/>
              </a:defRPr>
            </a:lvl7pPr>
            <a:lvl8pPr indent="-317500" lvl="7" marL="3657600" rtl="0">
              <a:lnSpc>
                <a:spcPct val="115000"/>
              </a:lnSpc>
              <a:spcBef>
                <a:spcPts val="1600"/>
              </a:spcBef>
              <a:spcAft>
                <a:spcPts val="0"/>
              </a:spcAft>
              <a:buClr>
                <a:srgbClr val="343A40"/>
              </a:buClr>
              <a:buSzPts val="1400"/>
              <a:buFont typeface="Montserrat Medium"/>
              <a:buChar char="○"/>
              <a:defRPr>
                <a:solidFill>
                  <a:srgbClr val="343A40"/>
                </a:solidFill>
                <a:latin typeface="Montserrat Medium"/>
                <a:ea typeface="Montserrat Medium"/>
                <a:cs typeface="Montserrat Medium"/>
                <a:sym typeface="Montserrat Medium"/>
              </a:defRPr>
            </a:lvl8pPr>
            <a:lvl9pPr indent="-317500" lvl="8" marL="4114800" rtl="0">
              <a:lnSpc>
                <a:spcPct val="115000"/>
              </a:lnSpc>
              <a:spcBef>
                <a:spcPts val="1600"/>
              </a:spcBef>
              <a:spcAft>
                <a:spcPts val="1600"/>
              </a:spcAft>
              <a:buClr>
                <a:srgbClr val="343A40"/>
              </a:buClr>
              <a:buSzPts val="1400"/>
              <a:buFont typeface="Montserrat Medium"/>
              <a:buChar char="■"/>
              <a:defRPr>
                <a:solidFill>
                  <a:srgbClr val="343A40"/>
                </a:solidFill>
                <a:latin typeface="Montserrat Medium"/>
                <a:ea typeface="Montserrat Medium"/>
                <a:cs typeface="Montserrat Medium"/>
                <a:sym typeface="Montserrat Medium"/>
              </a:defRPr>
            </a:lvl9pPr>
          </a:lstStyle>
          <a:p/>
        </p:txBody>
      </p:sp>
      <p:sp>
        <p:nvSpPr>
          <p:cNvPr id="7" name="Google Shape;7;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Montserrat SemiBold"/>
              <a:buNone/>
              <a:defRPr sz="32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6.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stackoverflow.com/questions/2832017/what-is-the-difference-between-loose-coupling-and-tight-coupling-in-the-object-o" TargetMode="Externa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2.png"/><Relationship Id="rId4" Type="http://schemas.openxmlformats.org/officeDocument/2006/relationships/image" Target="../media/image6.gif"/><Relationship Id="rId5"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Factory Pattern</a:t>
            </a:r>
            <a:endParaRPr/>
          </a:p>
        </p:txBody>
      </p:sp>
      <p:sp>
        <p:nvSpPr>
          <p:cNvPr id="93" name="Google Shape;93;p16"/>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230675" y="-711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 of Patterns</a:t>
            </a:r>
            <a:endParaRPr/>
          </a:p>
        </p:txBody>
      </p:sp>
      <p:sp>
        <p:nvSpPr>
          <p:cNvPr id="160" name="Google Shape;160;p2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1" name="Google Shape;161;p25"/>
          <p:cNvPicPr preferRelativeResize="0"/>
          <p:nvPr/>
        </p:nvPicPr>
        <p:blipFill>
          <a:blip r:embed="rId3">
            <a:alphaModFix/>
          </a:blip>
          <a:stretch>
            <a:fillRect/>
          </a:stretch>
        </p:blipFill>
        <p:spPr>
          <a:xfrm>
            <a:off x="809000" y="647950"/>
            <a:ext cx="7051826" cy="4495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Factory </a:t>
            </a:r>
            <a:endParaRPr/>
          </a:p>
        </p:txBody>
      </p:sp>
      <p:pic>
        <p:nvPicPr>
          <p:cNvPr id="167" name="Google Shape;167;p26"/>
          <p:cNvPicPr preferRelativeResize="0"/>
          <p:nvPr/>
        </p:nvPicPr>
        <p:blipFill>
          <a:blip r:embed="rId3">
            <a:alphaModFix/>
          </a:blip>
          <a:stretch>
            <a:fillRect/>
          </a:stretch>
        </p:blipFill>
        <p:spPr>
          <a:xfrm>
            <a:off x="4695163" y="885825"/>
            <a:ext cx="3228975" cy="3371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Factory </a:t>
            </a:r>
            <a:endParaRPr/>
          </a:p>
        </p:txBody>
      </p:sp>
      <p:sp>
        <p:nvSpPr>
          <p:cNvPr id="173" name="Google Shape;173;p27"/>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Place where you make something</a:t>
            </a:r>
            <a:endParaRPr/>
          </a:p>
        </p:txBody>
      </p:sp>
      <p:pic>
        <p:nvPicPr>
          <p:cNvPr id="174" name="Google Shape;174;p27"/>
          <p:cNvPicPr preferRelativeResize="0"/>
          <p:nvPr/>
        </p:nvPicPr>
        <p:blipFill>
          <a:blip r:embed="rId3">
            <a:alphaModFix/>
          </a:blip>
          <a:stretch>
            <a:fillRect/>
          </a:stretch>
        </p:blipFill>
        <p:spPr>
          <a:xfrm>
            <a:off x="4695163" y="885825"/>
            <a:ext cx="3228975" cy="3371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8" name="Shape 178"/>
        <p:cNvGrpSpPr/>
        <p:nvPr/>
      </p:nvGrpSpPr>
      <p:grpSpPr>
        <a:xfrm>
          <a:off x="0" y="0"/>
          <a:ext cx="0" cy="0"/>
          <a:chOff x="0" y="0"/>
          <a:chExt cx="0" cy="0"/>
        </a:xfrm>
      </p:grpSpPr>
      <p:sp>
        <p:nvSpPr>
          <p:cNvPr id="179" name="Google Shape;179;p28"/>
          <p:cNvSpPr txBox="1"/>
          <p:nvPr>
            <p:ph type="ctrTitle"/>
          </p:nvPr>
        </p:nvSpPr>
        <p:spPr>
          <a:xfrm>
            <a:off x="365950" y="0"/>
            <a:ext cx="82221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Factory Pattern is a Pattern to Create Objects</a:t>
            </a:r>
            <a:endParaRPr sz="5600"/>
          </a:p>
        </p:txBody>
      </p:sp>
      <p:sp>
        <p:nvSpPr>
          <p:cNvPr id="180" name="Google Shape;180;p28"/>
          <p:cNvSpPr txBox="1"/>
          <p:nvPr>
            <p:ph idx="1" type="subTitle"/>
          </p:nvPr>
        </p:nvSpPr>
        <p:spPr>
          <a:xfrm>
            <a:off x="667825" y="1739813"/>
            <a:ext cx="8222100" cy="27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sz="3500"/>
            </a:br>
            <a:endParaRPr sz="3500"/>
          </a:p>
        </p:txBody>
      </p:sp>
      <p:sp>
        <p:nvSpPr>
          <p:cNvPr id="181" name="Google Shape;181;p28"/>
          <p:cNvSpPr/>
          <p:nvPr/>
        </p:nvSpPr>
        <p:spPr>
          <a:xfrm>
            <a:off x="-4419100" y="4053025"/>
            <a:ext cx="4206900" cy="7065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28"/>
          <p:cNvPicPr preferRelativeResize="0"/>
          <p:nvPr/>
        </p:nvPicPr>
        <p:blipFill>
          <a:blip r:embed="rId3">
            <a:alphaModFix/>
          </a:blip>
          <a:stretch>
            <a:fillRect/>
          </a:stretch>
        </p:blipFill>
        <p:spPr>
          <a:xfrm>
            <a:off x="-2593450" y="2233363"/>
            <a:ext cx="2381250" cy="1762125"/>
          </a:xfrm>
          <a:prstGeom prst="rect">
            <a:avLst/>
          </a:prstGeom>
          <a:noFill/>
          <a:ln>
            <a:noFill/>
          </a:ln>
        </p:spPr>
      </p:pic>
      <p:pic>
        <p:nvPicPr>
          <p:cNvPr id="183" name="Google Shape;183;p28"/>
          <p:cNvPicPr preferRelativeResize="0"/>
          <p:nvPr/>
        </p:nvPicPr>
        <p:blipFill>
          <a:blip r:embed="rId4">
            <a:alphaModFix/>
          </a:blip>
          <a:stretch>
            <a:fillRect/>
          </a:stretch>
        </p:blipFill>
        <p:spPr>
          <a:xfrm>
            <a:off x="3018750" y="1772075"/>
            <a:ext cx="2381250" cy="1762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7" name="Shape 187"/>
        <p:cNvGrpSpPr/>
        <p:nvPr/>
      </p:nvGrpSpPr>
      <p:grpSpPr>
        <a:xfrm>
          <a:off x="0" y="0"/>
          <a:ext cx="0" cy="0"/>
          <a:chOff x="0" y="0"/>
          <a:chExt cx="0" cy="0"/>
        </a:xfrm>
      </p:grpSpPr>
      <p:sp>
        <p:nvSpPr>
          <p:cNvPr id="188" name="Google Shape;188;p29"/>
          <p:cNvSpPr txBox="1"/>
          <p:nvPr>
            <p:ph type="ctrTitle"/>
          </p:nvPr>
        </p:nvSpPr>
        <p:spPr>
          <a:xfrm>
            <a:off x="365950" y="0"/>
            <a:ext cx="82221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Factory Pattern is a Pattern to Create Instances</a:t>
            </a:r>
            <a:endParaRPr sz="5600"/>
          </a:p>
        </p:txBody>
      </p:sp>
      <p:sp>
        <p:nvSpPr>
          <p:cNvPr id="189" name="Google Shape;189;p29"/>
          <p:cNvSpPr txBox="1"/>
          <p:nvPr>
            <p:ph idx="1" type="subTitle"/>
          </p:nvPr>
        </p:nvSpPr>
        <p:spPr>
          <a:xfrm>
            <a:off x="667825" y="1739813"/>
            <a:ext cx="8222100" cy="27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sz="3500"/>
            </a:br>
            <a:endParaRPr sz="3500"/>
          </a:p>
        </p:txBody>
      </p:sp>
      <p:sp>
        <p:nvSpPr>
          <p:cNvPr id="190" name="Google Shape;190;p29"/>
          <p:cNvSpPr/>
          <p:nvPr/>
        </p:nvSpPr>
        <p:spPr>
          <a:xfrm>
            <a:off x="-4419100" y="4053025"/>
            <a:ext cx="4206900" cy="7065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p29"/>
          <p:cNvPicPr preferRelativeResize="0"/>
          <p:nvPr/>
        </p:nvPicPr>
        <p:blipFill>
          <a:blip r:embed="rId3">
            <a:alphaModFix/>
          </a:blip>
          <a:stretch>
            <a:fillRect/>
          </a:stretch>
        </p:blipFill>
        <p:spPr>
          <a:xfrm>
            <a:off x="-2593450" y="2233363"/>
            <a:ext cx="2381250" cy="1762125"/>
          </a:xfrm>
          <a:prstGeom prst="rect">
            <a:avLst/>
          </a:prstGeom>
          <a:noFill/>
          <a:ln>
            <a:noFill/>
          </a:ln>
        </p:spPr>
      </p:pic>
      <p:pic>
        <p:nvPicPr>
          <p:cNvPr id="192" name="Google Shape;192;p29"/>
          <p:cNvPicPr preferRelativeResize="0"/>
          <p:nvPr/>
        </p:nvPicPr>
        <p:blipFill>
          <a:blip r:embed="rId4">
            <a:alphaModFix/>
          </a:blip>
          <a:stretch>
            <a:fillRect/>
          </a:stretch>
        </p:blipFill>
        <p:spPr>
          <a:xfrm>
            <a:off x="3018750" y="1772075"/>
            <a:ext cx="2381250" cy="1762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Factory Pattern - Why we use it</a:t>
            </a:r>
            <a:endParaRPr/>
          </a:p>
        </p:txBody>
      </p:sp>
      <p:sp>
        <p:nvSpPr>
          <p:cNvPr id="198" name="Google Shape;198;p3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D2CEC6"/>
              </a:buClr>
              <a:buSzPts val="2000"/>
              <a:buFont typeface="Montserrat"/>
              <a:buChar char="●"/>
            </a:pPr>
            <a:r>
              <a:rPr b="1" lang="en" sz="2000">
                <a:solidFill>
                  <a:srgbClr val="D2CEC6"/>
                </a:solidFill>
                <a:highlight>
                  <a:srgbClr val="1A1D1E"/>
                </a:highlight>
                <a:latin typeface="Montserrat"/>
                <a:ea typeface="Montserrat"/>
                <a:cs typeface="Montserrat"/>
                <a:sym typeface="Montserrat"/>
              </a:rPr>
              <a:t>Keep your code DRY!</a:t>
            </a:r>
            <a:endParaRPr b="1" sz="2000">
              <a:solidFill>
                <a:srgbClr val="D2CEC6"/>
              </a:solidFill>
              <a:highlight>
                <a:schemeClr val="accent3"/>
              </a:highlight>
              <a:latin typeface="Montserrat"/>
              <a:ea typeface="Montserrat"/>
              <a:cs typeface="Montserrat"/>
              <a:sym typeface="Montserrat"/>
            </a:endParaRPr>
          </a:p>
          <a:p>
            <a:pPr indent="0" lvl="0" marL="457200" rtl="0" algn="l">
              <a:spcBef>
                <a:spcPts val="1600"/>
              </a:spcBef>
              <a:spcAft>
                <a:spcPts val="0"/>
              </a:spcAft>
              <a:buNone/>
            </a:pPr>
            <a:r>
              <a:t/>
            </a:r>
            <a:endParaRPr b="1" sz="2000">
              <a:solidFill>
                <a:srgbClr val="D2CEC6"/>
              </a:solidFill>
              <a:highlight>
                <a:srgbClr val="1A1D1E"/>
              </a:highlight>
              <a:latin typeface="Montserrat"/>
              <a:ea typeface="Montserrat"/>
              <a:cs typeface="Montserrat"/>
              <a:sym typeface="Montserrat"/>
            </a:endParaRPr>
          </a:p>
          <a:p>
            <a:pPr indent="0" lvl="0" marL="0" rtl="0" algn="ctr">
              <a:spcBef>
                <a:spcPts val="1600"/>
              </a:spcBef>
              <a:spcAft>
                <a:spcPts val="1600"/>
              </a:spcAft>
              <a:buNone/>
            </a:pPr>
            <a:r>
              <a:rPr b="1" lang="en" sz="2700">
                <a:solidFill>
                  <a:srgbClr val="D2CEC6"/>
                </a:solidFill>
                <a:highlight>
                  <a:srgbClr val="1A1D1E"/>
                </a:highlight>
                <a:latin typeface="Montserrat"/>
                <a:ea typeface="Montserrat"/>
                <a:cs typeface="Montserrat"/>
                <a:sym typeface="Montserrat"/>
              </a:rPr>
              <a:t>Dry - Don’t Repeat Yourself</a:t>
            </a:r>
            <a:endParaRPr b="1" sz="2700">
              <a:solidFill>
                <a:srgbClr val="D2CEC6"/>
              </a:solidFill>
              <a:highlight>
                <a:srgbClr val="1A1D1E"/>
              </a:highlight>
              <a:latin typeface="Montserrat"/>
              <a:ea typeface="Montserrat"/>
              <a:cs typeface="Montserrat"/>
              <a:sym typeface="Montserrat"/>
            </a:endParaRPr>
          </a:p>
        </p:txBody>
      </p:sp>
      <p:sp>
        <p:nvSpPr>
          <p:cNvPr id="199" name="Google Shape;199;p30"/>
          <p:cNvSpPr/>
          <p:nvPr/>
        </p:nvSpPr>
        <p:spPr>
          <a:xfrm>
            <a:off x="1716975" y="2701275"/>
            <a:ext cx="5706000" cy="1221000"/>
          </a:xfrm>
          <a:prstGeom prst="rect">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30"/>
          <p:cNvPicPr preferRelativeResize="0"/>
          <p:nvPr/>
        </p:nvPicPr>
        <p:blipFill>
          <a:blip r:embed="rId3">
            <a:alphaModFix/>
          </a:blip>
          <a:stretch>
            <a:fillRect/>
          </a:stretch>
        </p:blipFill>
        <p:spPr>
          <a:xfrm>
            <a:off x="7561048" y="3586023"/>
            <a:ext cx="1517350" cy="1511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Factory Pattern - Why we use it</a:t>
            </a:r>
            <a:endParaRPr/>
          </a:p>
        </p:txBody>
      </p:sp>
      <p:sp>
        <p:nvSpPr>
          <p:cNvPr id="206" name="Google Shape;206;p3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D2CEC6"/>
              </a:buClr>
              <a:buSzPts val="1300"/>
              <a:buFont typeface="Roboto"/>
              <a:buChar char="●"/>
            </a:pPr>
            <a:r>
              <a:rPr lang="en" sz="1300">
                <a:solidFill>
                  <a:srgbClr val="D2CEC6"/>
                </a:solidFill>
                <a:highlight>
                  <a:srgbClr val="1A1D1E"/>
                </a:highlight>
              </a:rPr>
              <a:t>When you </a:t>
            </a:r>
            <a:r>
              <a:rPr lang="en" sz="1300">
                <a:solidFill>
                  <a:srgbClr val="00FFFF"/>
                </a:solidFill>
                <a:highlight>
                  <a:srgbClr val="1A1D1E"/>
                </a:highlight>
              </a:rPr>
              <a:t>repeat yourself in code you are creating </a:t>
            </a:r>
            <a:r>
              <a:rPr b="1" lang="en" sz="1300">
                <a:solidFill>
                  <a:srgbClr val="00FFFF"/>
                </a:solidFill>
                <a:highlight>
                  <a:srgbClr val="1A1D1E"/>
                </a:highlight>
                <a:latin typeface="Montserrat"/>
                <a:ea typeface="Montserrat"/>
                <a:cs typeface="Montserrat"/>
                <a:sym typeface="Montserrat"/>
              </a:rPr>
              <a:t>brittle code </a:t>
            </a:r>
            <a:r>
              <a:rPr lang="en" sz="1300">
                <a:solidFill>
                  <a:srgbClr val="D2CEC6"/>
                </a:solidFill>
                <a:highlight>
                  <a:srgbClr val="1A1D1E"/>
                </a:highlight>
              </a:rPr>
              <a:t>or “easily broken code”. </a:t>
            </a:r>
            <a:endParaRPr sz="1300">
              <a:solidFill>
                <a:srgbClr val="D2CEC6"/>
              </a:solidFill>
              <a:highlight>
                <a:srgbClr val="1A1D1E"/>
              </a:highlight>
            </a:endParaRPr>
          </a:p>
          <a:p>
            <a:pPr indent="0" lvl="0" marL="457200" rtl="0" algn="l">
              <a:spcBef>
                <a:spcPts val="1600"/>
              </a:spcBef>
              <a:spcAft>
                <a:spcPts val="1600"/>
              </a:spcAft>
              <a:buNone/>
            </a:pPr>
            <a:r>
              <a:t/>
            </a:r>
            <a:endParaRPr sz="1500"/>
          </a:p>
        </p:txBody>
      </p:sp>
      <p:pic>
        <p:nvPicPr>
          <p:cNvPr id="207" name="Google Shape;207;p31"/>
          <p:cNvPicPr preferRelativeResize="0"/>
          <p:nvPr/>
        </p:nvPicPr>
        <p:blipFill>
          <a:blip r:embed="rId3">
            <a:alphaModFix/>
          </a:blip>
          <a:stretch>
            <a:fillRect/>
          </a:stretch>
        </p:blipFill>
        <p:spPr>
          <a:xfrm>
            <a:off x="3406463" y="2721125"/>
            <a:ext cx="1609725" cy="1714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Factory Pattern - Why we use it</a:t>
            </a:r>
            <a:endParaRPr/>
          </a:p>
        </p:txBody>
      </p:sp>
      <p:sp>
        <p:nvSpPr>
          <p:cNvPr id="213" name="Google Shape;213;p3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D2CEC6"/>
              </a:buClr>
              <a:buSzPts val="1300"/>
              <a:buFont typeface="Roboto"/>
              <a:buChar char="●"/>
            </a:pPr>
            <a:r>
              <a:rPr b="1" lang="en" sz="1300" u="sng">
                <a:solidFill>
                  <a:srgbClr val="00FFFF"/>
                </a:solidFill>
                <a:highlight>
                  <a:srgbClr val="1A1D1E"/>
                </a:highlight>
                <a:latin typeface="Montserrat"/>
                <a:ea typeface="Montserrat"/>
                <a:cs typeface="Montserrat"/>
                <a:sym typeface="Montserrat"/>
              </a:rPr>
              <a:t>Centralized Object Creation</a:t>
            </a:r>
            <a:r>
              <a:rPr b="1" lang="en" sz="1300">
                <a:solidFill>
                  <a:srgbClr val="00FFFF"/>
                </a:solidFill>
                <a:highlight>
                  <a:srgbClr val="1A1D1E"/>
                </a:highlight>
                <a:latin typeface="Montserrat"/>
                <a:ea typeface="Montserrat"/>
                <a:cs typeface="Montserrat"/>
                <a:sym typeface="Montserrat"/>
              </a:rPr>
              <a:t>: </a:t>
            </a:r>
            <a:r>
              <a:rPr b="1" lang="en" sz="1300">
                <a:solidFill>
                  <a:srgbClr val="00FFFF"/>
                </a:solidFill>
                <a:highlight>
                  <a:srgbClr val="1A1D1E"/>
                </a:highlight>
                <a:latin typeface="Montserrat"/>
                <a:ea typeface="Montserrat"/>
                <a:cs typeface="Montserrat"/>
                <a:sym typeface="Montserrat"/>
              </a:rPr>
              <a:t>Factory Pattern prevents having to make numerous changes across your application</a:t>
            </a:r>
            <a:r>
              <a:rPr lang="en" sz="1300">
                <a:solidFill>
                  <a:srgbClr val="D2CEC6"/>
                </a:solidFill>
                <a:highlight>
                  <a:srgbClr val="1A1D1E"/>
                </a:highlight>
              </a:rPr>
              <a:t>, which is not only a bad practice but will cause many headaches down the line.  </a:t>
            </a:r>
            <a:endParaRPr sz="1300">
              <a:solidFill>
                <a:srgbClr val="D2CEC6"/>
              </a:solidFill>
              <a:highlight>
                <a:srgbClr val="1A1D1E"/>
              </a:highlight>
            </a:endParaRPr>
          </a:p>
          <a:p>
            <a:pPr indent="0" lvl="0" marL="457200" rtl="0" algn="l">
              <a:spcBef>
                <a:spcPts val="1600"/>
              </a:spcBef>
              <a:spcAft>
                <a:spcPts val="1600"/>
              </a:spcAft>
              <a:buNone/>
            </a:pPr>
            <a:r>
              <a:t/>
            </a:r>
            <a:endParaRPr sz="1500"/>
          </a:p>
        </p:txBody>
      </p:sp>
      <p:pic>
        <p:nvPicPr>
          <p:cNvPr id="214" name="Google Shape;214;p32"/>
          <p:cNvPicPr preferRelativeResize="0"/>
          <p:nvPr/>
        </p:nvPicPr>
        <p:blipFill>
          <a:blip r:embed="rId3">
            <a:alphaModFix/>
          </a:blip>
          <a:stretch>
            <a:fillRect/>
          </a:stretch>
        </p:blipFill>
        <p:spPr>
          <a:xfrm>
            <a:off x="6433675" y="3372800"/>
            <a:ext cx="2109870" cy="1412125"/>
          </a:xfrm>
          <a:prstGeom prst="rect">
            <a:avLst/>
          </a:prstGeom>
          <a:noFill/>
          <a:ln>
            <a:noFill/>
          </a:ln>
        </p:spPr>
      </p:pic>
      <p:pic>
        <p:nvPicPr>
          <p:cNvPr id="215" name="Google Shape;215;p32"/>
          <p:cNvPicPr preferRelativeResize="0"/>
          <p:nvPr/>
        </p:nvPicPr>
        <p:blipFill>
          <a:blip r:embed="rId4">
            <a:alphaModFix/>
          </a:blip>
          <a:stretch>
            <a:fillRect/>
          </a:stretch>
        </p:blipFill>
        <p:spPr>
          <a:xfrm>
            <a:off x="3503413" y="3392328"/>
            <a:ext cx="2176800" cy="1412124"/>
          </a:xfrm>
          <a:prstGeom prst="rect">
            <a:avLst/>
          </a:prstGeom>
          <a:noFill/>
          <a:ln>
            <a:noFill/>
          </a:ln>
        </p:spPr>
      </p:pic>
      <p:pic>
        <p:nvPicPr>
          <p:cNvPr id="216" name="Google Shape;216;p32"/>
          <p:cNvPicPr preferRelativeResize="0"/>
          <p:nvPr/>
        </p:nvPicPr>
        <p:blipFill>
          <a:blip r:embed="rId5">
            <a:alphaModFix/>
          </a:blip>
          <a:stretch>
            <a:fillRect/>
          </a:stretch>
        </p:blipFill>
        <p:spPr>
          <a:xfrm>
            <a:off x="573150" y="3411850"/>
            <a:ext cx="2176800" cy="1373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Factory Pattern - Why we use it</a:t>
            </a:r>
            <a:endParaRPr/>
          </a:p>
        </p:txBody>
      </p:sp>
      <p:sp>
        <p:nvSpPr>
          <p:cNvPr id="222" name="Google Shape;222;p3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D2CEC6"/>
              </a:buClr>
              <a:buSzPts val="1300"/>
              <a:buFont typeface="Roboto"/>
              <a:buChar char="●"/>
            </a:pPr>
            <a:r>
              <a:rPr b="1" lang="en" sz="1300">
                <a:solidFill>
                  <a:srgbClr val="D2CEC6"/>
                </a:solidFill>
                <a:highlight>
                  <a:srgbClr val="1A1D1E"/>
                </a:highlight>
                <a:latin typeface="Montserrat"/>
                <a:ea typeface="Montserrat"/>
                <a:cs typeface="Montserrat"/>
                <a:sym typeface="Montserrat"/>
              </a:rPr>
              <a:t>Not repeating yourself also </a:t>
            </a:r>
            <a:r>
              <a:rPr b="1" lang="en" sz="1300">
                <a:solidFill>
                  <a:srgbClr val="00FFFF"/>
                </a:solidFill>
                <a:highlight>
                  <a:srgbClr val="1A1D1E"/>
                </a:highlight>
                <a:latin typeface="Montserrat"/>
                <a:ea typeface="Montserrat"/>
                <a:cs typeface="Montserrat"/>
                <a:sym typeface="Montserrat"/>
              </a:rPr>
              <a:t>makes your code more readable</a:t>
            </a:r>
            <a:r>
              <a:rPr b="1" lang="en" sz="1300">
                <a:solidFill>
                  <a:srgbClr val="D2CEC6"/>
                </a:solidFill>
                <a:highlight>
                  <a:srgbClr val="1A1D1E"/>
                </a:highlight>
                <a:latin typeface="Montserrat"/>
                <a:ea typeface="Montserrat"/>
                <a:cs typeface="Montserrat"/>
                <a:sym typeface="Montserrat"/>
              </a:rPr>
              <a:t>;</a:t>
            </a:r>
            <a:r>
              <a:rPr lang="en" sz="1300">
                <a:solidFill>
                  <a:srgbClr val="D2CEC6"/>
                </a:solidFill>
                <a:highlight>
                  <a:srgbClr val="1A1D1E"/>
                </a:highlight>
              </a:rPr>
              <a:t> in 6 months or a year you will be able to come right back into the code and see what is happening very easily.</a:t>
            </a:r>
            <a:endParaRPr sz="1500"/>
          </a:p>
        </p:txBody>
      </p:sp>
      <p:pic>
        <p:nvPicPr>
          <p:cNvPr id="223" name="Google Shape;223;p33"/>
          <p:cNvPicPr preferRelativeResize="0"/>
          <p:nvPr/>
        </p:nvPicPr>
        <p:blipFill>
          <a:blip r:embed="rId3">
            <a:alphaModFix/>
          </a:blip>
          <a:stretch>
            <a:fillRect/>
          </a:stretch>
        </p:blipFill>
        <p:spPr>
          <a:xfrm>
            <a:off x="3035671" y="2780650"/>
            <a:ext cx="2565475" cy="1977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Factory Pattern - Why we use it </a:t>
            </a:r>
            <a:endParaRPr/>
          </a:p>
        </p:txBody>
      </p:sp>
      <p:sp>
        <p:nvSpPr>
          <p:cNvPr id="229" name="Google Shape;229;p3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Centralized Object Creation</a:t>
            </a:r>
            <a:endParaRPr b="1">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Dynamic Instantiation</a:t>
            </a:r>
            <a:endParaRPr b="1">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Allows our program to be “</a:t>
            </a:r>
            <a:r>
              <a:rPr b="1" lang="en">
                <a:latin typeface="Montserrat"/>
                <a:ea typeface="Montserrat"/>
                <a:cs typeface="Montserrat"/>
                <a:sym typeface="Montserrat"/>
              </a:rPr>
              <a:t>loosely</a:t>
            </a:r>
            <a:r>
              <a:rPr b="1" lang="en">
                <a:latin typeface="Montserrat"/>
                <a:ea typeface="Montserrat"/>
                <a:cs typeface="Montserrat"/>
                <a:sym typeface="Montserrat"/>
              </a:rPr>
              <a:t> coupled”</a:t>
            </a:r>
            <a:endParaRPr b="1">
              <a:latin typeface="Montserrat"/>
              <a:ea typeface="Montserrat"/>
              <a:cs typeface="Montserrat"/>
              <a:sym typeface="Montserrat"/>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See link: </a:t>
            </a:r>
            <a:endParaRPr/>
          </a:p>
          <a:p>
            <a:pPr indent="0" lvl="0" marL="0" rtl="0" algn="l">
              <a:spcBef>
                <a:spcPts val="1600"/>
              </a:spcBef>
              <a:spcAft>
                <a:spcPts val="1600"/>
              </a:spcAft>
              <a:buNone/>
            </a:pPr>
            <a:r>
              <a:rPr lang="en" sz="1100" u="sng">
                <a:solidFill>
                  <a:schemeClr val="hlink"/>
                </a:solidFill>
                <a:latin typeface="Arial"/>
                <a:ea typeface="Arial"/>
                <a:cs typeface="Arial"/>
                <a:sym typeface="Arial"/>
                <a:hlinkClick r:id="rId3"/>
              </a:rPr>
              <a:t>oop - What is the difference between loose coupling and tight coupling in the object oriented paradigm? - Stack Overflow</a:t>
            </a:r>
            <a:endParaRPr/>
          </a:p>
        </p:txBody>
      </p:sp>
      <p:pic>
        <p:nvPicPr>
          <p:cNvPr id="230" name="Google Shape;230;p34"/>
          <p:cNvPicPr preferRelativeResize="0"/>
          <p:nvPr/>
        </p:nvPicPr>
        <p:blipFill>
          <a:blip r:embed="rId4">
            <a:alphaModFix/>
          </a:blip>
          <a:stretch>
            <a:fillRect/>
          </a:stretch>
        </p:blipFill>
        <p:spPr>
          <a:xfrm>
            <a:off x="7229300" y="495400"/>
            <a:ext cx="1835100" cy="3365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7" name="Shape 97"/>
        <p:cNvGrpSpPr/>
        <p:nvPr/>
      </p:nvGrpSpPr>
      <p:grpSpPr>
        <a:xfrm>
          <a:off x="0" y="0"/>
          <a:ext cx="0" cy="0"/>
          <a:chOff x="0" y="0"/>
          <a:chExt cx="0" cy="0"/>
        </a:xfrm>
      </p:grpSpPr>
      <p:sp>
        <p:nvSpPr>
          <p:cNvPr id="98" name="Google Shape;98;p17"/>
          <p:cNvSpPr txBox="1"/>
          <p:nvPr>
            <p:ph type="ctrTitle"/>
          </p:nvPr>
        </p:nvSpPr>
        <p:spPr>
          <a:xfrm>
            <a:off x="314400" y="492900"/>
            <a:ext cx="82221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OOPs A PIE</a:t>
            </a:r>
            <a:endParaRPr/>
          </a:p>
        </p:txBody>
      </p:sp>
      <p:sp>
        <p:nvSpPr>
          <p:cNvPr id="99" name="Google Shape;99;p17"/>
          <p:cNvSpPr txBox="1"/>
          <p:nvPr>
            <p:ph idx="1" type="subTitle"/>
          </p:nvPr>
        </p:nvSpPr>
        <p:spPr>
          <a:xfrm>
            <a:off x="603150" y="1756375"/>
            <a:ext cx="8222100" cy="27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500">
                <a:latin typeface="Montserrat"/>
                <a:ea typeface="Montserrat"/>
                <a:cs typeface="Montserrat"/>
                <a:sym typeface="Montserrat"/>
              </a:rPr>
              <a:t>Stands for:</a:t>
            </a:r>
            <a:br>
              <a:rPr lang="en" sz="3500"/>
            </a:br>
            <a:r>
              <a:rPr lang="en" sz="3500"/>
              <a:t>A - abstraction </a:t>
            </a:r>
            <a:endParaRPr sz="3500"/>
          </a:p>
          <a:p>
            <a:pPr indent="0" lvl="0" marL="0" rtl="0" algn="l">
              <a:spcBef>
                <a:spcPts val="0"/>
              </a:spcBef>
              <a:spcAft>
                <a:spcPts val="0"/>
              </a:spcAft>
              <a:buNone/>
            </a:pPr>
            <a:r>
              <a:rPr lang="en" sz="3500"/>
              <a:t>P - polymorphism </a:t>
            </a:r>
            <a:endParaRPr sz="3500"/>
          </a:p>
          <a:p>
            <a:pPr indent="0" lvl="0" marL="0" rtl="0" algn="l">
              <a:spcBef>
                <a:spcPts val="0"/>
              </a:spcBef>
              <a:spcAft>
                <a:spcPts val="0"/>
              </a:spcAft>
              <a:buNone/>
            </a:pPr>
            <a:r>
              <a:rPr lang="en" sz="3500"/>
              <a:t>I   - inheritance </a:t>
            </a:r>
            <a:endParaRPr sz="3500"/>
          </a:p>
          <a:p>
            <a:pPr indent="0" lvl="0" marL="0" rtl="0" algn="l">
              <a:spcBef>
                <a:spcPts val="0"/>
              </a:spcBef>
              <a:spcAft>
                <a:spcPts val="0"/>
              </a:spcAft>
              <a:buNone/>
            </a:pPr>
            <a:r>
              <a:rPr lang="en" sz="3500"/>
              <a:t>E  - encapsulation</a:t>
            </a:r>
            <a:endParaRPr sz="3500"/>
          </a:p>
        </p:txBody>
      </p:sp>
      <p:pic>
        <p:nvPicPr>
          <p:cNvPr id="100" name="Google Shape;100;p17"/>
          <p:cNvPicPr preferRelativeResize="0"/>
          <p:nvPr/>
        </p:nvPicPr>
        <p:blipFill rotWithShape="1">
          <a:blip r:embed="rId3">
            <a:alphaModFix/>
          </a:blip>
          <a:srcRect b="0" l="0" r="0" t="4516"/>
          <a:stretch/>
        </p:blipFill>
        <p:spPr>
          <a:xfrm>
            <a:off x="5260700" y="1788975"/>
            <a:ext cx="3743400" cy="2684100"/>
          </a:xfrm>
          <a:prstGeom prst="ellipse">
            <a:avLst/>
          </a:prstGeom>
          <a:noFill/>
          <a:ln>
            <a:noFill/>
          </a:ln>
        </p:spPr>
      </p:pic>
      <p:sp>
        <p:nvSpPr>
          <p:cNvPr id="101" name="Google Shape;101;p17"/>
          <p:cNvSpPr/>
          <p:nvPr/>
        </p:nvSpPr>
        <p:spPr>
          <a:xfrm>
            <a:off x="270000" y="2904450"/>
            <a:ext cx="4614600" cy="5886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Loosely Coupled</a:t>
            </a:r>
            <a:endParaRPr/>
          </a:p>
        </p:txBody>
      </p:sp>
      <p:sp>
        <p:nvSpPr>
          <p:cNvPr id="236" name="Google Shape;236;p35"/>
          <p:cNvSpPr txBox="1"/>
          <p:nvPr>
            <p:ph idx="1" type="body"/>
          </p:nvPr>
        </p:nvSpPr>
        <p:spPr>
          <a:xfrm>
            <a:off x="471900" y="1919075"/>
            <a:ext cx="64557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highlight>
                  <a:srgbClr val="131516"/>
                </a:highlight>
                <a:latin typeface="Montserrat"/>
                <a:ea typeface="Montserrat"/>
                <a:cs typeface="Montserrat"/>
                <a:sym typeface="Montserrat"/>
              </a:rPr>
              <a:t>In the image, the hat and the body are connected in a way that allows for easy separation. </a:t>
            </a:r>
            <a:r>
              <a:rPr lang="en" sz="1200" u="sng">
                <a:solidFill>
                  <a:srgbClr val="00FFFF"/>
                </a:solidFill>
                <a:highlight>
                  <a:srgbClr val="131516"/>
                </a:highlight>
                <a:latin typeface="Montserrat"/>
                <a:ea typeface="Montserrat"/>
                <a:cs typeface="Montserrat"/>
                <a:sym typeface="Montserrat"/>
              </a:rPr>
              <a:t>This represents </a:t>
            </a:r>
            <a:r>
              <a:rPr b="1" lang="en" sz="1200" u="sng">
                <a:solidFill>
                  <a:srgbClr val="00FFFF"/>
                </a:solidFill>
                <a:highlight>
                  <a:srgbClr val="131516"/>
                </a:highlight>
                <a:latin typeface="Montserrat"/>
                <a:ea typeface="Montserrat"/>
                <a:cs typeface="Montserrat"/>
                <a:sym typeface="Montserrat"/>
              </a:rPr>
              <a:t>"loose coupling," meaning the hat can be removed without affecting the person</a:t>
            </a:r>
            <a:r>
              <a:rPr lang="en" sz="1200" u="sng">
                <a:solidFill>
                  <a:srgbClr val="00FFFF"/>
                </a:solidFill>
                <a:highlight>
                  <a:srgbClr val="131516"/>
                </a:highlight>
                <a:latin typeface="Montserrat"/>
                <a:ea typeface="Montserrat"/>
                <a:cs typeface="Montserrat"/>
                <a:sym typeface="Montserrat"/>
              </a:rPr>
              <a:t>.</a:t>
            </a:r>
            <a:r>
              <a:rPr lang="en" sz="1200">
                <a:solidFill>
                  <a:srgbClr val="000000"/>
                </a:solidFill>
                <a:highlight>
                  <a:srgbClr val="131516"/>
                </a:highlight>
                <a:latin typeface="Montserrat"/>
                <a:ea typeface="Montserrat"/>
                <a:cs typeface="Montserrat"/>
                <a:sym typeface="Montserrat"/>
              </a:rPr>
              <a:t> This concept is explained further below.</a:t>
            </a:r>
            <a:endParaRPr sz="1200">
              <a:solidFill>
                <a:srgbClr val="000000"/>
              </a:solidFill>
              <a:highlight>
                <a:srgbClr val="131516"/>
              </a:highlight>
              <a:latin typeface="Montserrat"/>
              <a:ea typeface="Montserrat"/>
              <a:cs typeface="Montserrat"/>
              <a:sym typeface="Montserrat"/>
            </a:endParaRPr>
          </a:p>
          <a:p>
            <a:pPr indent="0" lvl="0" marL="0" rtl="0" algn="l">
              <a:spcBef>
                <a:spcPts val="1500"/>
              </a:spcBef>
              <a:spcAft>
                <a:spcPts val="0"/>
              </a:spcAft>
              <a:buNone/>
            </a:pPr>
            <a:r>
              <a:rPr lang="en" sz="1200">
                <a:solidFill>
                  <a:srgbClr val="000000"/>
                </a:solidFill>
                <a:highlight>
                  <a:srgbClr val="131516"/>
                </a:highlight>
                <a:latin typeface="Montserrat"/>
                <a:ea typeface="Montserrat"/>
                <a:cs typeface="Montserrat"/>
                <a:sym typeface="Montserrat"/>
              </a:rPr>
              <a:t>Consider your skin, which adheres closely to your body, almost like a second glove. Now, imagine wanting to alter your skin color. The process of removing, dyeing, and reattaching the skin illustrates the challenges due to its tight integration with the body. </a:t>
            </a:r>
            <a:r>
              <a:rPr b="1" lang="en" sz="1200">
                <a:solidFill>
                  <a:schemeClr val="accent6"/>
                </a:solidFill>
                <a:highlight>
                  <a:srgbClr val="131516"/>
                </a:highlight>
                <a:latin typeface="Montserrat"/>
                <a:ea typeface="Montserrat"/>
                <a:cs typeface="Montserrat"/>
                <a:sym typeface="Montserrat"/>
              </a:rPr>
              <a:t>This is an example of "tight coupling," where modifications are complex and require significant alterations to the underlying structure.</a:t>
            </a:r>
            <a:endParaRPr b="1" sz="1200">
              <a:solidFill>
                <a:schemeClr val="accent6"/>
              </a:solidFill>
              <a:highlight>
                <a:srgbClr val="131516"/>
              </a:highlight>
              <a:latin typeface="Montserrat"/>
              <a:ea typeface="Montserrat"/>
              <a:cs typeface="Montserrat"/>
              <a:sym typeface="Montserrat"/>
            </a:endParaRPr>
          </a:p>
          <a:p>
            <a:pPr indent="0" lvl="0" marL="457200" rtl="0" algn="l">
              <a:spcBef>
                <a:spcPts val="0"/>
              </a:spcBef>
              <a:spcAft>
                <a:spcPts val="0"/>
              </a:spcAft>
              <a:buNone/>
            </a:pPr>
            <a:r>
              <a:t/>
            </a:r>
            <a:endParaRPr b="1">
              <a:latin typeface="Montserrat"/>
              <a:ea typeface="Montserrat"/>
              <a:cs typeface="Montserrat"/>
              <a:sym typeface="Montserrat"/>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37" name="Google Shape;237;p35"/>
          <p:cNvPicPr preferRelativeResize="0"/>
          <p:nvPr/>
        </p:nvPicPr>
        <p:blipFill>
          <a:blip r:embed="rId3">
            <a:alphaModFix/>
          </a:blip>
          <a:stretch>
            <a:fillRect/>
          </a:stretch>
        </p:blipFill>
        <p:spPr>
          <a:xfrm>
            <a:off x="7031900" y="639351"/>
            <a:ext cx="1988100" cy="3646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Factory Pattern - Why we use it</a:t>
            </a:r>
            <a:endParaRPr/>
          </a:p>
        </p:txBody>
      </p:sp>
      <p:sp>
        <p:nvSpPr>
          <p:cNvPr id="243" name="Google Shape;243;p3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300" u="sng">
                <a:latin typeface="Montserrat"/>
                <a:ea typeface="Montserrat"/>
                <a:cs typeface="Montserrat"/>
                <a:sym typeface="Montserrat"/>
              </a:rPr>
              <a:t>Bottom line: </a:t>
            </a:r>
            <a:r>
              <a:rPr lang="en" sz="1300">
                <a:solidFill>
                  <a:srgbClr val="D2CEC6"/>
                </a:solidFill>
                <a:highlight>
                  <a:srgbClr val="1A1D1E"/>
                </a:highlight>
              </a:rPr>
              <a:t>P</a:t>
            </a:r>
            <a:r>
              <a:rPr lang="en" sz="1300">
                <a:solidFill>
                  <a:srgbClr val="D2CEC6"/>
                </a:solidFill>
                <a:highlight>
                  <a:srgbClr val="1A1D1E"/>
                </a:highlight>
              </a:rPr>
              <a:t>rovides </a:t>
            </a:r>
            <a:r>
              <a:rPr b="1" lang="en" sz="1300">
                <a:solidFill>
                  <a:srgbClr val="00FFFF"/>
                </a:solidFill>
                <a:highlight>
                  <a:srgbClr val="1A1D1E"/>
                </a:highlight>
                <a:latin typeface="Montserrat"/>
                <a:ea typeface="Montserrat"/>
                <a:cs typeface="Montserrat"/>
                <a:sym typeface="Montserrat"/>
              </a:rPr>
              <a:t>flexibility, readability,</a:t>
            </a:r>
            <a:r>
              <a:rPr lang="en" sz="1300">
                <a:solidFill>
                  <a:srgbClr val="D2CEC6"/>
                </a:solidFill>
                <a:highlight>
                  <a:srgbClr val="1A1D1E"/>
                </a:highlight>
              </a:rPr>
              <a:t> and it provides easily </a:t>
            </a:r>
            <a:r>
              <a:rPr b="1" lang="en" sz="1300">
                <a:solidFill>
                  <a:srgbClr val="00FFFF"/>
                </a:solidFill>
                <a:highlight>
                  <a:srgbClr val="1A1D1E"/>
                </a:highlight>
                <a:latin typeface="Montserrat"/>
                <a:ea typeface="Montserrat"/>
                <a:cs typeface="Montserrat"/>
                <a:sym typeface="Montserrat"/>
              </a:rPr>
              <a:t>maintainable</a:t>
            </a:r>
            <a:r>
              <a:rPr lang="en" sz="1300">
                <a:solidFill>
                  <a:srgbClr val="00FFFF"/>
                </a:solidFill>
                <a:highlight>
                  <a:srgbClr val="1A1D1E"/>
                </a:highlight>
              </a:rPr>
              <a:t> code </a:t>
            </a:r>
            <a:endParaRPr sz="1300">
              <a:solidFill>
                <a:srgbClr val="00FFFF"/>
              </a:solidFill>
            </a:endParaRPr>
          </a:p>
        </p:txBody>
      </p:sp>
      <p:pic>
        <p:nvPicPr>
          <p:cNvPr id="244" name="Google Shape;244;p36"/>
          <p:cNvPicPr preferRelativeResize="0"/>
          <p:nvPr/>
        </p:nvPicPr>
        <p:blipFill>
          <a:blip r:embed="rId3">
            <a:alphaModFix/>
          </a:blip>
          <a:stretch>
            <a:fillRect/>
          </a:stretch>
        </p:blipFill>
        <p:spPr>
          <a:xfrm>
            <a:off x="3280426" y="2558675"/>
            <a:ext cx="1766875" cy="18299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Scenario</a:t>
            </a:r>
            <a:endParaRPr/>
          </a:p>
        </p:txBody>
      </p:sp>
      <p:sp>
        <p:nvSpPr>
          <p:cNvPr id="250" name="Google Shape;250;p3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lnSpc>
                <a:spcPct val="160000"/>
              </a:lnSpc>
              <a:spcBef>
                <a:spcPts val="1400"/>
              </a:spcBef>
              <a:spcAft>
                <a:spcPts val="0"/>
              </a:spcAft>
              <a:buNone/>
            </a:pPr>
            <a:r>
              <a:rPr lang="en" sz="1650">
                <a:solidFill>
                  <a:srgbClr val="000000"/>
                </a:solidFill>
                <a:latin typeface="Montserrat"/>
                <a:ea typeface="Montserrat"/>
                <a:cs typeface="Montserrat"/>
                <a:sym typeface="Montserrat"/>
              </a:rPr>
              <a:t>Database Connection Management for Different Databases</a:t>
            </a:r>
            <a:endParaRPr sz="1650">
              <a:solidFill>
                <a:srgbClr val="000000"/>
              </a:solidFill>
              <a:latin typeface="Montserrat"/>
              <a:ea typeface="Montserrat"/>
              <a:cs typeface="Montserrat"/>
              <a:sym typeface="Montserrat"/>
            </a:endParaRPr>
          </a:p>
          <a:p>
            <a:pPr indent="0" lvl="0" marL="0" rtl="0" algn="l">
              <a:spcBef>
                <a:spcPts val="400"/>
              </a:spcBef>
              <a:spcAft>
                <a:spcPts val="0"/>
              </a:spcAft>
              <a:buNone/>
            </a:pPr>
            <a:r>
              <a:rPr lang="en" sz="1200">
                <a:solidFill>
                  <a:srgbClr val="D2CEC6"/>
                </a:solidFill>
                <a:latin typeface="Montserrat"/>
                <a:ea typeface="Montserrat"/>
                <a:cs typeface="Montserrat"/>
                <a:sym typeface="Montserrat"/>
              </a:rPr>
              <a:t>You're building an application that needs to connect to multiple types of databases like SQL Server, Oracle, MySQL, or others. The connection for each database differs, but we don’t want to make major changes to the core logic. </a:t>
            </a:r>
            <a:endParaRPr sz="1200">
              <a:solidFill>
                <a:srgbClr val="D2CEC6"/>
              </a:solidFill>
              <a:latin typeface="Montserrat"/>
              <a:ea typeface="Montserrat"/>
              <a:cs typeface="Montserrat"/>
              <a:sym typeface="Montserrat"/>
            </a:endParaRPr>
          </a:p>
          <a:p>
            <a:pPr indent="0" lvl="0" marL="0" rtl="0" algn="l">
              <a:spcBef>
                <a:spcPts val="1500"/>
              </a:spcBef>
              <a:spcAft>
                <a:spcPts val="0"/>
              </a:spcAft>
              <a:buNone/>
            </a:pPr>
            <a:r>
              <a:rPr lang="en" sz="1200">
                <a:solidFill>
                  <a:srgbClr val="D2CEC6"/>
                </a:solidFill>
                <a:latin typeface="Montserrat"/>
                <a:ea typeface="Montserrat"/>
                <a:cs typeface="Montserrat"/>
                <a:sym typeface="Montserrat"/>
              </a:rPr>
              <a:t>If you were to hard-code database connection everywhere in your application, it would become tightly coupled to that specific database. </a:t>
            </a:r>
            <a:endParaRPr sz="1200">
              <a:solidFill>
                <a:srgbClr val="000000"/>
              </a:solidFill>
              <a:highlight>
                <a:srgbClr val="131516"/>
              </a:highlight>
              <a:latin typeface="Roboto"/>
              <a:ea typeface="Roboto"/>
              <a:cs typeface="Roboto"/>
              <a:sym typeface="Roboto"/>
            </a:endParaRPr>
          </a:p>
          <a:p>
            <a:pPr indent="0" lvl="0" marL="457200" rtl="0" algn="l">
              <a:spcBef>
                <a:spcPts val="1500"/>
              </a:spcBef>
              <a:spcAft>
                <a:spcPts val="0"/>
              </a:spcAft>
              <a:buNone/>
            </a:pPr>
            <a:r>
              <a:t/>
            </a:r>
            <a:endParaRPr sz="1200">
              <a:solidFill>
                <a:srgbClr val="000000"/>
              </a:solidFill>
              <a:highlight>
                <a:srgbClr val="131516"/>
              </a:highlight>
              <a:latin typeface="Roboto"/>
              <a:ea typeface="Roboto"/>
              <a:cs typeface="Roboto"/>
              <a:sym typeface="Roboto"/>
            </a:endParaRPr>
          </a:p>
          <a:p>
            <a:pPr indent="0" lvl="0" marL="0" rtl="0" algn="l">
              <a:spcBef>
                <a:spcPts val="1500"/>
              </a:spcBef>
              <a:spcAft>
                <a:spcPts val="0"/>
              </a:spcAft>
              <a:buNone/>
            </a:pPr>
            <a:r>
              <a:t/>
            </a:r>
            <a:endParaRPr sz="1200">
              <a:solidFill>
                <a:srgbClr val="D2CEC6"/>
              </a:solidFill>
              <a:latin typeface="Montserrat"/>
              <a:ea typeface="Montserrat"/>
              <a:cs typeface="Montserrat"/>
              <a:sym typeface="Montserrat"/>
            </a:endParaRPr>
          </a:p>
          <a:p>
            <a:pPr indent="0" lvl="0" marL="0" rtl="0" algn="l">
              <a:spcBef>
                <a:spcPts val="1500"/>
              </a:spcBef>
              <a:spcAft>
                <a:spcPts val="1600"/>
              </a:spcAft>
              <a:buNone/>
            </a:pPr>
            <a:r>
              <a:t/>
            </a:r>
            <a:endParaRPr/>
          </a:p>
        </p:txBody>
      </p:sp>
      <p:pic>
        <p:nvPicPr>
          <p:cNvPr id="251" name="Google Shape;251;p37"/>
          <p:cNvPicPr preferRelativeResize="0"/>
          <p:nvPr/>
        </p:nvPicPr>
        <p:blipFill>
          <a:blip r:embed="rId3">
            <a:alphaModFix/>
          </a:blip>
          <a:stretch>
            <a:fillRect/>
          </a:stretch>
        </p:blipFill>
        <p:spPr>
          <a:xfrm>
            <a:off x="7838495" y="0"/>
            <a:ext cx="1305500" cy="1693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a:t>
            </a:r>
            <a:endParaRPr/>
          </a:p>
        </p:txBody>
      </p:sp>
      <p:sp>
        <p:nvSpPr>
          <p:cNvPr id="257" name="Google Shape;257;p38"/>
          <p:cNvSpPr txBox="1"/>
          <p:nvPr>
            <p:ph idx="1" type="body"/>
          </p:nvPr>
        </p:nvSpPr>
        <p:spPr>
          <a:xfrm>
            <a:off x="471900" y="1919075"/>
            <a:ext cx="8222100" cy="2900400"/>
          </a:xfrm>
          <a:prstGeom prst="rect">
            <a:avLst/>
          </a:prstGeom>
        </p:spPr>
        <p:txBody>
          <a:bodyPr anchorCtr="0" anchor="t" bIns="91425" lIns="91425" spcFirstLastPara="1" rIns="91425" wrap="square" tIns="91425">
            <a:noAutofit/>
          </a:bodyPr>
          <a:lstStyle/>
          <a:p>
            <a:pPr indent="0" lvl="0" marL="457200" rtl="0" algn="l">
              <a:spcBef>
                <a:spcPts val="1500"/>
              </a:spcBef>
              <a:spcAft>
                <a:spcPts val="0"/>
              </a:spcAft>
              <a:buNone/>
            </a:pPr>
            <a:r>
              <a:rPr b="1" lang="en" sz="1700">
                <a:solidFill>
                  <a:schemeClr val="lt1"/>
                </a:solidFill>
                <a:latin typeface="Montserrat"/>
                <a:ea typeface="Montserrat"/>
                <a:cs typeface="Montserrat"/>
                <a:sym typeface="Montserrat"/>
              </a:rPr>
              <a:t>Factory Pattern! </a:t>
            </a:r>
            <a:endParaRPr sz="1700">
              <a:solidFill>
                <a:schemeClr val="lt1"/>
              </a:solidFill>
              <a:latin typeface="Montserrat"/>
              <a:ea typeface="Montserrat"/>
              <a:cs typeface="Montserrat"/>
              <a:sym typeface="Montserrat"/>
            </a:endParaRPr>
          </a:p>
          <a:p>
            <a:pPr indent="-304800" lvl="0" marL="457200" rtl="0" algn="l">
              <a:spcBef>
                <a:spcPts val="1500"/>
              </a:spcBef>
              <a:spcAft>
                <a:spcPts val="0"/>
              </a:spcAft>
              <a:buClr>
                <a:srgbClr val="000000"/>
              </a:buClr>
              <a:buSzPts val="1200"/>
              <a:buFont typeface="Montserrat"/>
              <a:buChar char="●"/>
            </a:pPr>
            <a:r>
              <a:rPr lang="en" sz="1200">
                <a:solidFill>
                  <a:srgbClr val="000000"/>
                </a:solidFill>
                <a:highlight>
                  <a:srgbClr val="131516"/>
                </a:highlight>
                <a:latin typeface="Montserrat"/>
                <a:ea typeface="Montserrat"/>
                <a:cs typeface="Montserrat"/>
                <a:sym typeface="Montserrat"/>
              </a:rPr>
              <a:t>Create</a:t>
            </a:r>
            <a:r>
              <a:rPr lang="en" sz="1200">
                <a:solidFill>
                  <a:srgbClr val="000000"/>
                </a:solidFill>
                <a:highlight>
                  <a:srgbClr val="131516"/>
                </a:highlight>
                <a:latin typeface="Montserrat"/>
                <a:ea typeface="Montserrat"/>
                <a:cs typeface="Montserrat"/>
                <a:sym typeface="Montserrat"/>
              </a:rPr>
              <a:t> a factory! </a:t>
            </a:r>
            <a:endParaRPr sz="1200">
              <a:solidFill>
                <a:srgbClr val="000000"/>
              </a:solidFill>
              <a:highlight>
                <a:srgbClr val="131516"/>
              </a:highlight>
              <a:latin typeface="Montserrat"/>
              <a:ea typeface="Montserrat"/>
              <a:cs typeface="Montserrat"/>
              <a:sym typeface="Montserrat"/>
            </a:endParaRPr>
          </a:p>
          <a:p>
            <a:pPr indent="-304800" lvl="0" marL="457200" rtl="0" algn="l">
              <a:spcBef>
                <a:spcPts val="0"/>
              </a:spcBef>
              <a:spcAft>
                <a:spcPts val="0"/>
              </a:spcAft>
              <a:buClr>
                <a:srgbClr val="000000"/>
              </a:buClr>
              <a:buSzPts val="1200"/>
              <a:buFont typeface="Montserrat"/>
              <a:buChar char="●"/>
            </a:pPr>
            <a:r>
              <a:rPr lang="en" sz="1200">
                <a:solidFill>
                  <a:srgbClr val="000000"/>
                </a:solidFill>
                <a:highlight>
                  <a:srgbClr val="131516"/>
                </a:highlight>
                <a:latin typeface="Montserrat"/>
                <a:ea typeface="Montserrat"/>
                <a:cs typeface="Montserrat"/>
                <a:sym typeface="Montserrat"/>
              </a:rPr>
              <a:t>At runtime, the correct </a:t>
            </a:r>
            <a:r>
              <a:rPr lang="en" sz="1200">
                <a:solidFill>
                  <a:srgbClr val="000000"/>
                </a:solidFill>
                <a:highlight>
                  <a:srgbClr val="131516"/>
                </a:highlight>
                <a:latin typeface="Montserrat"/>
                <a:ea typeface="Montserrat"/>
                <a:cs typeface="Montserrat"/>
                <a:sym typeface="Montserrat"/>
              </a:rPr>
              <a:t>database connection logic will execute.</a:t>
            </a:r>
            <a:endParaRPr sz="1200">
              <a:solidFill>
                <a:srgbClr val="000000"/>
              </a:solidFill>
              <a:highlight>
                <a:srgbClr val="131516"/>
              </a:highlight>
              <a:latin typeface="Montserrat"/>
              <a:ea typeface="Montserrat"/>
              <a:cs typeface="Montserrat"/>
              <a:sym typeface="Montserrat"/>
            </a:endParaRPr>
          </a:p>
          <a:p>
            <a:pPr indent="-304800" lvl="0" marL="457200" rtl="0" algn="l">
              <a:spcBef>
                <a:spcPts val="0"/>
              </a:spcBef>
              <a:spcAft>
                <a:spcPts val="0"/>
              </a:spcAft>
              <a:buClr>
                <a:srgbClr val="000000"/>
              </a:buClr>
              <a:buSzPts val="1200"/>
              <a:buFont typeface="Montserrat"/>
              <a:buChar char="●"/>
            </a:pPr>
            <a:r>
              <a:rPr lang="en" sz="1200">
                <a:solidFill>
                  <a:srgbClr val="000000"/>
                </a:solidFill>
                <a:highlight>
                  <a:srgbClr val="131516"/>
                </a:highlight>
                <a:latin typeface="Montserrat"/>
                <a:ea typeface="Montserrat"/>
                <a:cs typeface="Montserrat"/>
                <a:sym typeface="Montserrat"/>
              </a:rPr>
              <a:t>The c</a:t>
            </a:r>
            <a:r>
              <a:rPr lang="en" sz="1200">
                <a:solidFill>
                  <a:srgbClr val="000000"/>
                </a:solidFill>
                <a:highlight>
                  <a:srgbClr val="131516"/>
                </a:highlight>
                <a:latin typeface="Montserrat"/>
                <a:ea typeface="Montserrat"/>
                <a:cs typeface="Montserrat"/>
                <a:sym typeface="Montserrat"/>
              </a:rPr>
              <a:t>ore logic will remain independent.</a:t>
            </a:r>
            <a:endParaRPr sz="1200">
              <a:solidFill>
                <a:srgbClr val="000000"/>
              </a:solidFill>
              <a:highlight>
                <a:srgbClr val="131516"/>
              </a:highlight>
              <a:latin typeface="Montserrat"/>
              <a:ea typeface="Montserrat"/>
              <a:cs typeface="Montserrat"/>
              <a:sym typeface="Montserrat"/>
            </a:endParaRPr>
          </a:p>
          <a:p>
            <a:pPr indent="0" lvl="0" marL="457200" rtl="0" algn="l">
              <a:spcBef>
                <a:spcPts val="1500"/>
              </a:spcBef>
              <a:spcAft>
                <a:spcPts val="0"/>
              </a:spcAft>
              <a:buNone/>
            </a:pPr>
            <a:r>
              <a:t/>
            </a:r>
            <a:endParaRPr sz="1200">
              <a:solidFill>
                <a:srgbClr val="000000"/>
              </a:solidFill>
              <a:highlight>
                <a:srgbClr val="131516"/>
              </a:highlight>
              <a:latin typeface="Montserrat"/>
              <a:ea typeface="Montserrat"/>
              <a:cs typeface="Montserrat"/>
              <a:sym typeface="Montserrat"/>
            </a:endParaRPr>
          </a:p>
          <a:p>
            <a:pPr indent="0" lvl="0" marL="457200" rtl="0" algn="l">
              <a:spcBef>
                <a:spcPts val="1500"/>
              </a:spcBef>
              <a:spcAft>
                <a:spcPts val="0"/>
              </a:spcAft>
              <a:buNone/>
            </a:pPr>
            <a:r>
              <a:t/>
            </a:r>
            <a:endParaRPr sz="1200">
              <a:solidFill>
                <a:schemeClr val="dk2"/>
              </a:solidFill>
              <a:latin typeface="Roboto"/>
              <a:ea typeface="Roboto"/>
              <a:cs typeface="Roboto"/>
              <a:sym typeface="Roboto"/>
            </a:endParaRPr>
          </a:p>
          <a:p>
            <a:pPr indent="0" lvl="0" marL="0" rtl="0" algn="l">
              <a:spcBef>
                <a:spcPts val="1500"/>
              </a:spcBef>
              <a:spcAft>
                <a:spcPts val="0"/>
              </a:spcAft>
              <a:buNone/>
            </a:pPr>
            <a:r>
              <a:t/>
            </a:r>
            <a:endParaRPr sz="1200">
              <a:solidFill>
                <a:srgbClr val="D2CEC6"/>
              </a:solidFill>
              <a:latin typeface="Roboto"/>
              <a:ea typeface="Roboto"/>
              <a:cs typeface="Roboto"/>
              <a:sym typeface="Roboto"/>
            </a:endParaRPr>
          </a:p>
          <a:p>
            <a:pPr indent="0" lvl="0" marL="0" rtl="0" algn="l">
              <a:spcBef>
                <a:spcPts val="1500"/>
              </a:spcBef>
              <a:spcAft>
                <a:spcPts val="1600"/>
              </a:spcAft>
              <a:buNone/>
            </a:pPr>
            <a:r>
              <a:t/>
            </a:r>
            <a:endParaRPr/>
          </a:p>
        </p:txBody>
      </p:sp>
      <p:pic>
        <p:nvPicPr>
          <p:cNvPr id="258" name="Google Shape;258;p38"/>
          <p:cNvPicPr preferRelativeResize="0"/>
          <p:nvPr/>
        </p:nvPicPr>
        <p:blipFill>
          <a:blip r:embed="rId3">
            <a:alphaModFix/>
          </a:blip>
          <a:stretch>
            <a:fillRect/>
          </a:stretch>
        </p:blipFill>
        <p:spPr>
          <a:xfrm>
            <a:off x="7470800" y="0"/>
            <a:ext cx="1632575" cy="16763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Factory Pattern - Concept</a:t>
            </a:r>
            <a:endParaRPr/>
          </a:p>
        </p:txBody>
      </p:sp>
      <p:sp>
        <p:nvSpPr>
          <p:cNvPr id="264" name="Google Shape;264;p3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u="sng">
                <a:solidFill>
                  <a:srgbClr val="00FFFF"/>
                </a:solidFill>
                <a:highlight>
                  <a:srgbClr val="1A1D1E"/>
                </a:highlight>
                <a:latin typeface="Montserrat"/>
                <a:ea typeface="Montserrat"/>
                <a:cs typeface="Montserrat"/>
                <a:sym typeface="Montserrat"/>
              </a:rPr>
              <a:t>The Factory Design Pattern</a:t>
            </a:r>
            <a:r>
              <a:rPr b="1" lang="en" sz="1800">
                <a:solidFill>
                  <a:srgbClr val="00FFFF"/>
                </a:solidFill>
                <a:highlight>
                  <a:srgbClr val="1A1D1E"/>
                </a:highlight>
                <a:latin typeface="Montserrat"/>
                <a:ea typeface="Montserrat"/>
                <a:cs typeface="Montserrat"/>
                <a:sym typeface="Montserrat"/>
              </a:rPr>
              <a:t> </a:t>
            </a:r>
            <a:r>
              <a:rPr lang="en" sz="1800">
                <a:solidFill>
                  <a:srgbClr val="00FFFF"/>
                </a:solidFill>
                <a:highlight>
                  <a:srgbClr val="1A1D1E"/>
                </a:highlight>
              </a:rPr>
              <a:t>- allows one class to create new objects.</a:t>
            </a:r>
            <a:r>
              <a:rPr lang="en" sz="1800">
                <a:solidFill>
                  <a:srgbClr val="D2CEC6"/>
                </a:solidFill>
                <a:highlight>
                  <a:srgbClr val="1A1D1E"/>
                </a:highlight>
              </a:rPr>
              <a:t> </a:t>
            </a:r>
            <a:endParaRPr sz="1800">
              <a:solidFill>
                <a:srgbClr val="D2CEC6"/>
              </a:solidFill>
              <a:highlight>
                <a:srgbClr val="1A1D1E"/>
              </a:highlight>
            </a:endParaRPr>
          </a:p>
          <a:p>
            <a:pPr indent="0" lvl="0" marL="0" rtl="0" algn="l">
              <a:spcBef>
                <a:spcPts val="1200"/>
              </a:spcBef>
              <a:spcAft>
                <a:spcPts val="0"/>
              </a:spcAft>
              <a:buNone/>
            </a:pPr>
            <a:r>
              <a:t/>
            </a:r>
            <a:endParaRPr sz="1200">
              <a:solidFill>
                <a:srgbClr val="D2CEC6"/>
              </a:solidFill>
              <a:highlight>
                <a:srgbClr val="1A1D1E"/>
              </a:highlight>
            </a:endParaRPr>
          </a:p>
          <a:p>
            <a:pPr indent="0" lvl="0" marL="0" rtl="0" algn="l">
              <a:spcBef>
                <a:spcPts val="1200"/>
              </a:spcBef>
              <a:spcAft>
                <a:spcPts val="0"/>
              </a:spcAft>
              <a:buNone/>
            </a:pPr>
            <a:r>
              <a:t/>
            </a:r>
            <a:endParaRPr sz="1200">
              <a:solidFill>
                <a:srgbClr val="D2CEC6"/>
              </a:solidFill>
              <a:highlight>
                <a:srgbClr val="1A1D1E"/>
              </a:highlight>
            </a:endParaRPr>
          </a:p>
          <a:p>
            <a:pPr indent="0" lvl="0" marL="0" rtl="0" algn="l">
              <a:spcBef>
                <a:spcPts val="1200"/>
              </a:spcBef>
              <a:spcAft>
                <a:spcPts val="0"/>
              </a:spcAft>
              <a:buNone/>
            </a:pPr>
            <a:r>
              <a:t/>
            </a:r>
            <a:endParaRPr sz="1200">
              <a:solidFill>
                <a:srgbClr val="D2CEC6"/>
              </a:solidFill>
              <a:highlight>
                <a:srgbClr val="1A1D1E"/>
              </a:highlight>
            </a:endParaRPr>
          </a:p>
          <a:p>
            <a:pPr indent="0" lvl="0" marL="0" rtl="0" algn="l">
              <a:spcBef>
                <a:spcPts val="0"/>
              </a:spcBef>
              <a:spcAft>
                <a:spcPts val="0"/>
              </a:spcAft>
              <a:buNone/>
            </a:pPr>
            <a:r>
              <a:t/>
            </a:r>
            <a:endParaRPr sz="1200">
              <a:solidFill>
                <a:srgbClr val="D2CEC6"/>
              </a:solidFill>
              <a:highlight>
                <a:srgbClr val="1A1D1E"/>
              </a:highlight>
            </a:endParaRPr>
          </a:p>
          <a:p>
            <a:pPr indent="0" lvl="0" marL="0" rtl="0" algn="l">
              <a:spcBef>
                <a:spcPts val="1200"/>
              </a:spcBef>
              <a:spcAft>
                <a:spcPts val="0"/>
              </a:spcAft>
              <a:buNone/>
            </a:pPr>
            <a:r>
              <a:t/>
            </a:r>
            <a:endParaRPr sz="1200">
              <a:solidFill>
                <a:srgbClr val="D2CEC6"/>
              </a:solidFill>
              <a:highlight>
                <a:srgbClr val="1A1D1E"/>
              </a:highlight>
              <a:latin typeface="Roboto"/>
              <a:ea typeface="Roboto"/>
              <a:cs typeface="Roboto"/>
              <a:sym typeface="Roboto"/>
            </a:endParaRPr>
          </a:p>
          <a:p>
            <a:pPr indent="0" lvl="0" marL="0" rtl="0" algn="l">
              <a:spcBef>
                <a:spcPts val="12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Factory Pattern - Concept</a:t>
            </a:r>
            <a:endParaRPr/>
          </a:p>
        </p:txBody>
      </p:sp>
      <p:sp>
        <p:nvSpPr>
          <p:cNvPr id="270" name="Google Shape;270;p4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D2CEC6"/>
                </a:solidFill>
                <a:highlight>
                  <a:srgbClr val="1A1D1E"/>
                </a:highlight>
              </a:rPr>
              <a:t>Encapsulate the object creation process → </a:t>
            </a:r>
            <a:r>
              <a:rPr lang="en" sz="1700">
                <a:solidFill>
                  <a:srgbClr val="00FFFF"/>
                </a:solidFill>
                <a:highlight>
                  <a:srgbClr val="1A1D1E"/>
                </a:highlight>
              </a:rPr>
              <a:t>you have one location to make changes to the way objects are instantiated. </a:t>
            </a:r>
            <a:endParaRPr sz="1700">
              <a:solidFill>
                <a:srgbClr val="00FFFF"/>
              </a:solidFill>
              <a:highlight>
                <a:srgbClr val="1A1D1E"/>
              </a:highlight>
            </a:endParaRPr>
          </a:p>
          <a:p>
            <a:pPr indent="0" lvl="0" marL="0" rtl="0" algn="l">
              <a:spcBef>
                <a:spcPts val="1200"/>
              </a:spcBef>
              <a:spcAft>
                <a:spcPts val="0"/>
              </a:spcAft>
              <a:buNone/>
            </a:pPr>
            <a:r>
              <a:t/>
            </a:r>
            <a:endParaRPr sz="1200">
              <a:solidFill>
                <a:srgbClr val="D2CEC6"/>
              </a:solidFill>
              <a:highlight>
                <a:srgbClr val="1A1D1E"/>
              </a:highlight>
            </a:endParaRPr>
          </a:p>
          <a:p>
            <a:pPr indent="0" lvl="0" marL="0" rtl="0" algn="l">
              <a:spcBef>
                <a:spcPts val="0"/>
              </a:spcBef>
              <a:spcAft>
                <a:spcPts val="0"/>
              </a:spcAft>
              <a:buNone/>
            </a:pPr>
            <a:r>
              <a:t/>
            </a:r>
            <a:endParaRPr sz="1200">
              <a:solidFill>
                <a:srgbClr val="D2CEC6"/>
              </a:solidFill>
              <a:highlight>
                <a:srgbClr val="1A1D1E"/>
              </a:highlight>
            </a:endParaRPr>
          </a:p>
          <a:p>
            <a:pPr indent="0" lvl="0" marL="0" rtl="0" algn="l">
              <a:spcBef>
                <a:spcPts val="1200"/>
              </a:spcBef>
              <a:spcAft>
                <a:spcPts val="0"/>
              </a:spcAft>
              <a:buNone/>
            </a:pPr>
            <a:r>
              <a:t/>
            </a:r>
            <a:endParaRPr sz="1200">
              <a:solidFill>
                <a:srgbClr val="D2CEC6"/>
              </a:solidFill>
              <a:highlight>
                <a:srgbClr val="1A1D1E"/>
              </a:highlight>
              <a:latin typeface="Roboto"/>
              <a:ea typeface="Roboto"/>
              <a:cs typeface="Roboto"/>
              <a:sym typeface="Roboto"/>
            </a:endParaRPr>
          </a:p>
          <a:p>
            <a:pPr indent="0" lvl="0" marL="0" rtl="0" algn="l">
              <a:spcBef>
                <a:spcPts val="12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Factory Pattern - Concept</a:t>
            </a:r>
            <a:endParaRPr/>
          </a:p>
        </p:txBody>
      </p:sp>
      <p:sp>
        <p:nvSpPr>
          <p:cNvPr id="276" name="Google Shape;276;p4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FFFF"/>
              </a:buClr>
              <a:buSzPts val="1400"/>
              <a:buFont typeface="Montserrat"/>
              <a:buChar char="●"/>
            </a:pPr>
            <a:r>
              <a:rPr b="1" lang="en" u="sng">
                <a:solidFill>
                  <a:srgbClr val="00FFFF"/>
                </a:solidFill>
                <a:highlight>
                  <a:srgbClr val="1A1D1E"/>
                </a:highlight>
                <a:latin typeface="Montserrat"/>
                <a:ea typeface="Montserrat"/>
                <a:cs typeface="Montserrat"/>
                <a:sym typeface="Montserrat"/>
              </a:rPr>
              <a:t>Can accomplish Factory Pattern using: </a:t>
            </a:r>
            <a:endParaRPr b="1" u="sng">
              <a:solidFill>
                <a:srgbClr val="00FFFF"/>
              </a:solidFill>
              <a:highlight>
                <a:srgbClr val="1A1D1E"/>
              </a:highlight>
              <a:latin typeface="Montserrat"/>
              <a:ea typeface="Montserrat"/>
              <a:cs typeface="Montserrat"/>
              <a:sym typeface="Montserrat"/>
            </a:endParaRPr>
          </a:p>
          <a:p>
            <a:pPr indent="-317500" lvl="1" marL="914400" rtl="0" algn="l">
              <a:spcBef>
                <a:spcPts val="0"/>
              </a:spcBef>
              <a:spcAft>
                <a:spcPts val="0"/>
              </a:spcAft>
              <a:buClr>
                <a:srgbClr val="D2CEC6"/>
              </a:buClr>
              <a:buSzPts val="1400"/>
              <a:buFont typeface="Montserrat"/>
              <a:buChar char="○"/>
            </a:pPr>
            <a:r>
              <a:rPr b="1" lang="en">
                <a:solidFill>
                  <a:srgbClr val="D2CEC6"/>
                </a:solidFill>
                <a:highlight>
                  <a:srgbClr val="1A1D1E"/>
                </a:highlight>
                <a:latin typeface="Montserrat"/>
                <a:ea typeface="Montserrat"/>
                <a:cs typeface="Montserrat"/>
                <a:sym typeface="Montserrat"/>
              </a:rPr>
              <a:t>1.  Interface</a:t>
            </a:r>
            <a:endParaRPr b="1">
              <a:solidFill>
                <a:srgbClr val="D2CEC6"/>
              </a:solidFill>
              <a:highlight>
                <a:srgbClr val="1A1D1E"/>
              </a:highlight>
              <a:latin typeface="Montserrat"/>
              <a:ea typeface="Montserrat"/>
              <a:cs typeface="Montserrat"/>
              <a:sym typeface="Montserrat"/>
            </a:endParaRPr>
          </a:p>
          <a:p>
            <a:pPr indent="0" lvl="0" marL="914400" rtl="0" algn="l">
              <a:spcBef>
                <a:spcPts val="1200"/>
              </a:spcBef>
              <a:spcAft>
                <a:spcPts val="0"/>
              </a:spcAft>
              <a:buNone/>
            </a:pPr>
            <a:r>
              <a:rPr b="1" lang="en">
                <a:solidFill>
                  <a:srgbClr val="D2CEC6"/>
                </a:solidFill>
                <a:latin typeface="Montserrat"/>
                <a:ea typeface="Montserrat"/>
                <a:cs typeface="Montserrat"/>
                <a:sym typeface="Montserrat"/>
              </a:rPr>
              <a:t>OR</a:t>
            </a:r>
            <a:endParaRPr b="1">
              <a:solidFill>
                <a:srgbClr val="D2CEC6"/>
              </a:solidFill>
              <a:latin typeface="Montserrat"/>
              <a:ea typeface="Montserrat"/>
              <a:cs typeface="Montserrat"/>
              <a:sym typeface="Montserrat"/>
            </a:endParaRPr>
          </a:p>
          <a:p>
            <a:pPr indent="-317500" lvl="1" marL="914400" rtl="0" algn="l">
              <a:spcBef>
                <a:spcPts val="1200"/>
              </a:spcBef>
              <a:spcAft>
                <a:spcPts val="0"/>
              </a:spcAft>
              <a:buClr>
                <a:srgbClr val="D2CEC6"/>
              </a:buClr>
              <a:buSzPts val="1400"/>
              <a:buFont typeface="Montserrat"/>
              <a:buChar char="○"/>
            </a:pPr>
            <a:r>
              <a:rPr b="1" lang="en">
                <a:solidFill>
                  <a:srgbClr val="D2CEC6"/>
                </a:solidFill>
                <a:highlight>
                  <a:srgbClr val="1A1D1E"/>
                </a:highlight>
                <a:latin typeface="Montserrat"/>
                <a:ea typeface="Montserrat"/>
                <a:cs typeface="Montserrat"/>
                <a:sym typeface="Montserrat"/>
              </a:rPr>
              <a:t>2. Abstract Class</a:t>
            </a:r>
            <a:endParaRPr b="1">
              <a:solidFill>
                <a:srgbClr val="D2CEC6"/>
              </a:solidFill>
              <a:highlight>
                <a:srgbClr val="1A1D1E"/>
              </a:highlight>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Factory Pattern - Concept</a:t>
            </a:r>
            <a:endParaRPr/>
          </a:p>
        </p:txBody>
      </p:sp>
      <p:sp>
        <p:nvSpPr>
          <p:cNvPr id="282" name="Google Shape;282;p4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FFFF"/>
              </a:buClr>
              <a:buSzPts val="1400"/>
              <a:buFont typeface="Montserrat"/>
              <a:buChar char="●"/>
            </a:pPr>
            <a:r>
              <a:rPr b="1" lang="en" u="sng">
                <a:solidFill>
                  <a:srgbClr val="00FFFF"/>
                </a:solidFill>
                <a:highlight>
                  <a:srgbClr val="1A1D1E"/>
                </a:highlight>
                <a:latin typeface="Montserrat"/>
                <a:ea typeface="Montserrat"/>
                <a:cs typeface="Montserrat"/>
                <a:sym typeface="Montserrat"/>
              </a:rPr>
              <a:t>Can accomplish Factory Pattern using: </a:t>
            </a:r>
            <a:endParaRPr b="1" u="sng">
              <a:solidFill>
                <a:srgbClr val="00FFFF"/>
              </a:solidFill>
              <a:highlight>
                <a:srgbClr val="1A1D1E"/>
              </a:highlight>
              <a:latin typeface="Montserrat"/>
              <a:ea typeface="Montserrat"/>
              <a:cs typeface="Montserrat"/>
              <a:sym typeface="Montserrat"/>
            </a:endParaRPr>
          </a:p>
          <a:p>
            <a:pPr indent="-317500" lvl="1" marL="914400" rtl="0" algn="l">
              <a:spcBef>
                <a:spcPts val="0"/>
              </a:spcBef>
              <a:spcAft>
                <a:spcPts val="0"/>
              </a:spcAft>
              <a:buClr>
                <a:srgbClr val="D2CEC6"/>
              </a:buClr>
              <a:buSzPts val="1400"/>
              <a:buFont typeface="Montserrat"/>
              <a:buChar char="○"/>
            </a:pPr>
            <a:r>
              <a:rPr b="1" lang="en">
                <a:solidFill>
                  <a:srgbClr val="D2CEC6"/>
                </a:solidFill>
                <a:highlight>
                  <a:srgbClr val="1A1D1E"/>
                </a:highlight>
                <a:latin typeface="Montserrat"/>
                <a:ea typeface="Montserrat"/>
                <a:cs typeface="Montserrat"/>
                <a:sym typeface="Montserrat"/>
              </a:rPr>
              <a:t>1.  Interface</a:t>
            </a:r>
            <a:endParaRPr b="1">
              <a:solidFill>
                <a:srgbClr val="D2CEC6"/>
              </a:solidFill>
              <a:highlight>
                <a:srgbClr val="1A1D1E"/>
              </a:highlight>
              <a:latin typeface="Montserrat"/>
              <a:ea typeface="Montserrat"/>
              <a:cs typeface="Montserrat"/>
              <a:sym typeface="Montserrat"/>
            </a:endParaRPr>
          </a:p>
          <a:p>
            <a:pPr indent="0" lvl="0" marL="914400" rtl="0" algn="l">
              <a:spcBef>
                <a:spcPts val="1200"/>
              </a:spcBef>
              <a:spcAft>
                <a:spcPts val="0"/>
              </a:spcAft>
              <a:buNone/>
            </a:pPr>
            <a:r>
              <a:rPr b="1" lang="en">
                <a:solidFill>
                  <a:srgbClr val="D2CEC6"/>
                </a:solidFill>
                <a:latin typeface="Montserrat"/>
                <a:ea typeface="Montserrat"/>
                <a:cs typeface="Montserrat"/>
                <a:sym typeface="Montserrat"/>
              </a:rPr>
              <a:t>OR</a:t>
            </a:r>
            <a:endParaRPr b="1">
              <a:solidFill>
                <a:srgbClr val="D2CEC6"/>
              </a:solidFill>
              <a:latin typeface="Montserrat"/>
              <a:ea typeface="Montserrat"/>
              <a:cs typeface="Montserrat"/>
              <a:sym typeface="Montserrat"/>
            </a:endParaRPr>
          </a:p>
          <a:p>
            <a:pPr indent="-317500" lvl="1" marL="914400" rtl="0" algn="l">
              <a:spcBef>
                <a:spcPts val="1200"/>
              </a:spcBef>
              <a:spcAft>
                <a:spcPts val="0"/>
              </a:spcAft>
              <a:buClr>
                <a:srgbClr val="D2CEC6"/>
              </a:buClr>
              <a:buSzPts val="1400"/>
              <a:buFont typeface="Montserrat"/>
              <a:buChar char="○"/>
            </a:pPr>
            <a:r>
              <a:rPr b="1" lang="en">
                <a:solidFill>
                  <a:srgbClr val="D2CEC6"/>
                </a:solidFill>
                <a:highlight>
                  <a:srgbClr val="1A1D1E"/>
                </a:highlight>
                <a:latin typeface="Montserrat"/>
                <a:ea typeface="Montserrat"/>
                <a:cs typeface="Montserrat"/>
                <a:sym typeface="Montserrat"/>
              </a:rPr>
              <a:t>2. Abstract Class</a:t>
            </a:r>
            <a:endParaRPr b="1">
              <a:solidFill>
                <a:srgbClr val="D2CEC6"/>
              </a:solidFill>
              <a:highlight>
                <a:srgbClr val="1A1D1E"/>
              </a:highlight>
              <a:latin typeface="Montserrat"/>
              <a:ea typeface="Montserrat"/>
              <a:cs typeface="Montserrat"/>
              <a:sym typeface="Montserrat"/>
            </a:endParaRPr>
          </a:p>
        </p:txBody>
      </p:sp>
      <p:sp>
        <p:nvSpPr>
          <p:cNvPr id="283" name="Google Shape;283;p42"/>
          <p:cNvSpPr/>
          <p:nvPr/>
        </p:nvSpPr>
        <p:spPr>
          <a:xfrm>
            <a:off x="1298025" y="2132325"/>
            <a:ext cx="1599900" cy="486000"/>
          </a:xfrm>
          <a:prstGeom prst="rect">
            <a:avLst/>
          </a:prstGeom>
          <a:no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2"/>
          <p:cNvSpPr txBox="1"/>
          <p:nvPr/>
        </p:nvSpPr>
        <p:spPr>
          <a:xfrm>
            <a:off x="3717900" y="2486700"/>
            <a:ext cx="508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accent6"/>
                </a:solidFill>
                <a:latin typeface="Montserrat"/>
                <a:ea typeface="Montserrat"/>
                <a:cs typeface="Montserrat"/>
                <a:sym typeface="Montserrat"/>
              </a:rPr>
              <a:t>We will use an interface!</a:t>
            </a:r>
            <a:endParaRPr b="1" sz="2400">
              <a:solidFill>
                <a:schemeClr val="accent6"/>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Factory Pattern - Use Case</a:t>
            </a:r>
            <a:endParaRPr/>
          </a:p>
        </p:txBody>
      </p:sp>
      <p:sp>
        <p:nvSpPr>
          <p:cNvPr id="290" name="Google Shape;290;p43"/>
          <p:cNvSpPr txBox="1"/>
          <p:nvPr>
            <p:ph idx="1" type="body"/>
          </p:nvPr>
        </p:nvSpPr>
        <p:spPr>
          <a:xfrm>
            <a:off x="471900" y="19264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D2CEC6"/>
                </a:solidFill>
                <a:highlight>
                  <a:srgbClr val="1A1D1E"/>
                </a:highlight>
                <a:latin typeface="Montserrat"/>
                <a:ea typeface="Montserrat"/>
                <a:cs typeface="Montserrat"/>
                <a:sym typeface="Montserrat"/>
              </a:rPr>
              <a:t>Making Phones - User chooses which one they want</a:t>
            </a:r>
            <a:endParaRPr b="1" sz="1200">
              <a:solidFill>
                <a:srgbClr val="D2CEC6"/>
              </a:solidFill>
              <a:highlight>
                <a:srgbClr val="1A1D1E"/>
              </a:highlight>
              <a:latin typeface="Montserrat"/>
              <a:ea typeface="Montserrat"/>
              <a:cs typeface="Montserrat"/>
              <a:sym typeface="Montserrat"/>
            </a:endParaRPr>
          </a:p>
          <a:p>
            <a:pPr indent="0" lvl="0" marL="0" rtl="0" algn="l">
              <a:spcBef>
                <a:spcPts val="1600"/>
              </a:spcBef>
              <a:spcAft>
                <a:spcPts val="0"/>
              </a:spcAft>
              <a:buNone/>
            </a:pPr>
            <a:r>
              <a:t/>
            </a:r>
            <a:endParaRPr sz="1200">
              <a:solidFill>
                <a:srgbClr val="D2CEC6"/>
              </a:solidFill>
              <a:highlight>
                <a:srgbClr val="1A1D1E"/>
              </a:highlight>
            </a:endParaRPr>
          </a:p>
          <a:p>
            <a:pPr indent="0" lvl="0" marL="0" rtl="0" algn="l">
              <a:spcBef>
                <a:spcPts val="1600"/>
              </a:spcBef>
              <a:spcAft>
                <a:spcPts val="0"/>
              </a:spcAft>
              <a:buNone/>
            </a:pPr>
            <a:r>
              <a:rPr lang="en" sz="1200">
                <a:solidFill>
                  <a:srgbClr val="D2CEC6"/>
                </a:solidFill>
                <a:highlight>
                  <a:srgbClr val="1A1D1E"/>
                </a:highlight>
              </a:rPr>
              <a:t>Apple                                                   Android                             Samsung                                          “Vintage”</a:t>
            </a:r>
            <a:endParaRPr sz="1200">
              <a:solidFill>
                <a:srgbClr val="D2CEC6"/>
              </a:solidFill>
              <a:highlight>
                <a:srgbClr val="1A1D1E"/>
              </a:highlight>
            </a:endParaRPr>
          </a:p>
          <a:p>
            <a:pPr indent="0" lvl="0" marL="0" rtl="0" algn="l">
              <a:spcBef>
                <a:spcPts val="1600"/>
              </a:spcBef>
              <a:spcAft>
                <a:spcPts val="1600"/>
              </a:spcAft>
              <a:buNone/>
            </a:pPr>
            <a:r>
              <a:t/>
            </a:r>
            <a:endParaRPr/>
          </a:p>
        </p:txBody>
      </p:sp>
      <p:pic>
        <p:nvPicPr>
          <p:cNvPr id="291" name="Google Shape;291;p43"/>
          <p:cNvPicPr preferRelativeResize="0"/>
          <p:nvPr/>
        </p:nvPicPr>
        <p:blipFill>
          <a:blip r:embed="rId3">
            <a:alphaModFix/>
          </a:blip>
          <a:stretch>
            <a:fillRect/>
          </a:stretch>
        </p:blipFill>
        <p:spPr>
          <a:xfrm>
            <a:off x="211100" y="3371275"/>
            <a:ext cx="1898100" cy="1265400"/>
          </a:xfrm>
          <a:prstGeom prst="ellipse">
            <a:avLst/>
          </a:prstGeom>
          <a:noFill/>
          <a:ln>
            <a:noFill/>
          </a:ln>
        </p:spPr>
      </p:pic>
      <p:pic>
        <p:nvPicPr>
          <p:cNvPr id="292" name="Google Shape;292;p43"/>
          <p:cNvPicPr preferRelativeResize="0"/>
          <p:nvPr/>
        </p:nvPicPr>
        <p:blipFill>
          <a:blip r:embed="rId4">
            <a:alphaModFix/>
          </a:blip>
          <a:stretch>
            <a:fillRect/>
          </a:stretch>
        </p:blipFill>
        <p:spPr>
          <a:xfrm>
            <a:off x="2465350" y="3371279"/>
            <a:ext cx="1898100" cy="1265400"/>
          </a:xfrm>
          <a:prstGeom prst="ellipse">
            <a:avLst/>
          </a:prstGeom>
          <a:noFill/>
          <a:ln>
            <a:noFill/>
          </a:ln>
        </p:spPr>
      </p:pic>
      <p:pic>
        <p:nvPicPr>
          <p:cNvPr id="293" name="Google Shape;293;p43"/>
          <p:cNvPicPr preferRelativeResize="0"/>
          <p:nvPr/>
        </p:nvPicPr>
        <p:blipFill rotWithShape="1">
          <a:blip r:embed="rId5">
            <a:alphaModFix/>
          </a:blip>
          <a:srcRect b="14337" l="0" r="27641" t="21739"/>
          <a:stretch/>
        </p:blipFill>
        <p:spPr>
          <a:xfrm>
            <a:off x="4798675" y="3371275"/>
            <a:ext cx="1099800" cy="1458000"/>
          </a:xfrm>
          <a:prstGeom prst="ellipse">
            <a:avLst/>
          </a:prstGeom>
          <a:noFill/>
          <a:ln>
            <a:noFill/>
          </a:ln>
        </p:spPr>
      </p:pic>
      <p:pic>
        <p:nvPicPr>
          <p:cNvPr id="294" name="Google Shape;294;p43"/>
          <p:cNvPicPr preferRelativeResize="0"/>
          <p:nvPr/>
        </p:nvPicPr>
        <p:blipFill>
          <a:blip r:embed="rId6">
            <a:alphaModFix/>
          </a:blip>
          <a:stretch>
            <a:fillRect/>
          </a:stretch>
        </p:blipFill>
        <p:spPr>
          <a:xfrm>
            <a:off x="6649924" y="3371274"/>
            <a:ext cx="2263500" cy="1508100"/>
          </a:xfrm>
          <a:prstGeom prst="ellipse">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98" name="Shape 298"/>
        <p:cNvGrpSpPr/>
        <p:nvPr/>
      </p:nvGrpSpPr>
      <p:grpSpPr>
        <a:xfrm>
          <a:off x="0" y="0"/>
          <a:ext cx="0" cy="0"/>
          <a:chOff x="0" y="0"/>
          <a:chExt cx="0" cy="0"/>
        </a:xfrm>
      </p:grpSpPr>
      <p:sp>
        <p:nvSpPr>
          <p:cNvPr id="299" name="Google Shape;299;p44"/>
          <p:cNvSpPr txBox="1"/>
          <p:nvPr>
            <p:ph type="ctrTitle"/>
          </p:nvPr>
        </p:nvSpPr>
        <p:spPr>
          <a:xfrm>
            <a:off x="365950" y="0"/>
            <a:ext cx="82221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500">
                <a:latin typeface="Montserrat"/>
                <a:ea typeface="Montserrat"/>
                <a:cs typeface="Montserrat"/>
                <a:sym typeface="Montserrat"/>
              </a:rPr>
              <a:t>I</a:t>
            </a:r>
            <a:endParaRPr sz="7100"/>
          </a:p>
        </p:txBody>
      </p:sp>
      <p:sp>
        <p:nvSpPr>
          <p:cNvPr id="300" name="Google Shape;300;p44"/>
          <p:cNvSpPr txBox="1"/>
          <p:nvPr>
            <p:ph idx="1" type="subTitle"/>
          </p:nvPr>
        </p:nvSpPr>
        <p:spPr>
          <a:xfrm>
            <a:off x="638225" y="1692175"/>
            <a:ext cx="8222100" cy="27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sz="3500"/>
            </a:br>
            <a:endParaRPr sz="3500"/>
          </a:p>
        </p:txBody>
      </p:sp>
      <p:sp>
        <p:nvSpPr>
          <p:cNvPr id="301" name="Google Shape;301;p44"/>
          <p:cNvSpPr/>
          <p:nvPr/>
        </p:nvSpPr>
        <p:spPr>
          <a:xfrm>
            <a:off x="-4419100" y="4053025"/>
            <a:ext cx="4206900" cy="7065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44"/>
          <p:cNvPicPr preferRelativeResize="0"/>
          <p:nvPr/>
        </p:nvPicPr>
        <p:blipFill>
          <a:blip r:embed="rId3">
            <a:alphaModFix/>
          </a:blip>
          <a:stretch>
            <a:fillRect/>
          </a:stretch>
        </p:blipFill>
        <p:spPr>
          <a:xfrm>
            <a:off x="2563891" y="0"/>
            <a:ext cx="4370767"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5" name="Shape 105"/>
        <p:cNvGrpSpPr/>
        <p:nvPr/>
      </p:nvGrpSpPr>
      <p:grpSpPr>
        <a:xfrm>
          <a:off x="0" y="0"/>
          <a:ext cx="0" cy="0"/>
          <a:chOff x="0" y="0"/>
          <a:chExt cx="0" cy="0"/>
        </a:xfrm>
      </p:grpSpPr>
      <p:sp>
        <p:nvSpPr>
          <p:cNvPr id="106" name="Google Shape;106;p18"/>
          <p:cNvSpPr txBox="1"/>
          <p:nvPr>
            <p:ph type="ctrTitle"/>
          </p:nvPr>
        </p:nvSpPr>
        <p:spPr>
          <a:xfrm>
            <a:off x="365950" y="0"/>
            <a:ext cx="82221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Factory Pattern is a Design Pattern</a:t>
            </a:r>
            <a:endParaRPr sz="5600"/>
          </a:p>
        </p:txBody>
      </p:sp>
      <p:sp>
        <p:nvSpPr>
          <p:cNvPr id="107" name="Google Shape;107;p18"/>
          <p:cNvSpPr txBox="1"/>
          <p:nvPr>
            <p:ph idx="1" type="subTitle"/>
          </p:nvPr>
        </p:nvSpPr>
        <p:spPr>
          <a:xfrm>
            <a:off x="712225" y="1762013"/>
            <a:ext cx="8222100" cy="27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sz="2200"/>
            </a:br>
            <a:endParaRPr sz="2200"/>
          </a:p>
        </p:txBody>
      </p:sp>
      <p:sp>
        <p:nvSpPr>
          <p:cNvPr id="108" name="Google Shape;108;p18"/>
          <p:cNvSpPr/>
          <p:nvPr/>
        </p:nvSpPr>
        <p:spPr>
          <a:xfrm>
            <a:off x="-4419100" y="4053025"/>
            <a:ext cx="4206900" cy="7065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 name="Google Shape;109;p18"/>
          <p:cNvPicPr preferRelativeResize="0"/>
          <p:nvPr/>
        </p:nvPicPr>
        <p:blipFill>
          <a:blip r:embed="rId3">
            <a:alphaModFix/>
          </a:blip>
          <a:stretch>
            <a:fillRect/>
          </a:stretch>
        </p:blipFill>
        <p:spPr>
          <a:xfrm>
            <a:off x="3324975" y="1695400"/>
            <a:ext cx="2494049" cy="24940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06" name="Shape 306"/>
        <p:cNvGrpSpPr/>
        <p:nvPr/>
      </p:nvGrpSpPr>
      <p:grpSpPr>
        <a:xfrm>
          <a:off x="0" y="0"/>
          <a:ext cx="0" cy="0"/>
          <a:chOff x="0" y="0"/>
          <a:chExt cx="0" cy="0"/>
        </a:xfrm>
      </p:grpSpPr>
      <p:sp>
        <p:nvSpPr>
          <p:cNvPr id="307" name="Google Shape;307;p45"/>
          <p:cNvSpPr txBox="1"/>
          <p:nvPr>
            <p:ph type="ctrTitle"/>
          </p:nvPr>
        </p:nvSpPr>
        <p:spPr>
          <a:xfrm>
            <a:off x="365950" y="0"/>
            <a:ext cx="82221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500">
                <a:latin typeface="Montserrat"/>
                <a:ea typeface="Montserrat"/>
                <a:cs typeface="Montserrat"/>
                <a:sym typeface="Montserrat"/>
              </a:rPr>
              <a:t>I</a:t>
            </a:r>
            <a:endParaRPr sz="7100"/>
          </a:p>
        </p:txBody>
      </p:sp>
      <p:sp>
        <p:nvSpPr>
          <p:cNvPr id="308" name="Google Shape;308;p45"/>
          <p:cNvSpPr txBox="1"/>
          <p:nvPr>
            <p:ph idx="1" type="subTitle"/>
          </p:nvPr>
        </p:nvSpPr>
        <p:spPr>
          <a:xfrm>
            <a:off x="638225" y="1692175"/>
            <a:ext cx="8222100" cy="27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sz="3500"/>
            </a:br>
            <a:endParaRPr sz="3500"/>
          </a:p>
        </p:txBody>
      </p:sp>
      <p:sp>
        <p:nvSpPr>
          <p:cNvPr id="309" name="Google Shape;309;p45"/>
          <p:cNvSpPr/>
          <p:nvPr/>
        </p:nvSpPr>
        <p:spPr>
          <a:xfrm>
            <a:off x="-4419100" y="4053025"/>
            <a:ext cx="4206900" cy="7065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0" name="Google Shape;310;p45"/>
          <p:cNvPicPr preferRelativeResize="0"/>
          <p:nvPr/>
        </p:nvPicPr>
        <p:blipFill>
          <a:blip r:embed="rId3">
            <a:alphaModFix/>
          </a:blip>
          <a:stretch>
            <a:fillRect/>
          </a:stretch>
        </p:blipFill>
        <p:spPr>
          <a:xfrm>
            <a:off x="2563891" y="0"/>
            <a:ext cx="4370767" cy="5143500"/>
          </a:xfrm>
          <a:prstGeom prst="rect">
            <a:avLst/>
          </a:prstGeom>
          <a:noFill/>
          <a:ln>
            <a:noFill/>
          </a:ln>
        </p:spPr>
      </p:pic>
      <p:cxnSp>
        <p:nvCxnSpPr>
          <p:cNvPr id="311" name="Google Shape;311;p45"/>
          <p:cNvCxnSpPr/>
          <p:nvPr/>
        </p:nvCxnSpPr>
        <p:spPr>
          <a:xfrm flipH="1" rot="10800000">
            <a:off x="1598550" y="37075"/>
            <a:ext cx="5861400" cy="4825200"/>
          </a:xfrm>
          <a:prstGeom prst="straightConnector1">
            <a:avLst/>
          </a:prstGeom>
          <a:noFill/>
          <a:ln cap="flat" cmpd="sng" w="38100">
            <a:solidFill>
              <a:schemeClr val="accent3"/>
            </a:solidFill>
            <a:prstDash val="solid"/>
            <a:round/>
            <a:headEnd len="med" w="med" type="none"/>
            <a:tailEnd len="med" w="med" type="none"/>
          </a:ln>
        </p:spPr>
      </p:cxnSp>
      <p:sp>
        <p:nvSpPr>
          <p:cNvPr id="312" name="Google Shape;312;p45"/>
          <p:cNvSpPr txBox="1"/>
          <p:nvPr>
            <p:ph idx="1" type="subTitle"/>
          </p:nvPr>
        </p:nvSpPr>
        <p:spPr>
          <a:xfrm>
            <a:off x="790625" y="1844575"/>
            <a:ext cx="8222100" cy="27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sz="3500"/>
            </a:br>
            <a:endParaRPr sz="3500"/>
          </a:p>
        </p:txBody>
      </p:sp>
      <p:cxnSp>
        <p:nvCxnSpPr>
          <p:cNvPr id="313" name="Google Shape;313;p45"/>
          <p:cNvCxnSpPr/>
          <p:nvPr/>
        </p:nvCxnSpPr>
        <p:spPr>
          <a:xfrm>
            <a:off x="1761375" y="207225"/>
            <a:ext cx="5158200" cy="4847400"/>
          </a:xfrm>
          <a:prstGeom prst="straightConnector1">
            <a:avLst/>
          </a:prstGeom>
          <a:noFill/>
          <a:ln cap="flat" cmpd="sng" w="38100">
            <a:solidFill>
              <a:schemeClr val="accent3"/>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7" name="Shape 317"/>
        <p:cNvGrpSpPr/>
        <p:nvPr/>
      </p:nvGrpSpPr>
      <p:grpSpPr>
        <a:xfrm>
          <a:off x="0" y="0"/>
          <a:ext cx="0" cy="0"/>
          <a:chOff x="0" y="0"/>
          <a:chExt cx="0" cy="0"/>
        </a:xfrm>
      </p:grpSpPr>
      <p:sp>
        <p:nvSpPr>
          <p:cNvPr id="318" name="Google Shape;318;p4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Factory Pattern - Use Case</a:t>
            </a:r>
            <a:endParaRPr/>
          </a:p>
        </p:txBody>
      </p:sp>
      <p:sp>
        <p:nvSpPr>
          <p:cNvPr id="319" name="Google Shape;319;p46"/>
          <p:cNvSpPr txBox="1"/>
          <p:nvPr>
            <p:ph idx="1" type="body"/>
          </p:nvPr>
        </p:nvSpPr>
        <p:spPr>
          <a:xfrm>
            <a:off x="471900" y="19264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D2CEC6"/>
                </a:solidFill>
                <a:highlight>
                  <a:srgbClr val="1A1D1E"/>
                </a:highlight>
              </a:rPr>
              <a:t>Anytime we need to make a change to the way apple phones are created we will need to make that change multiple times. That is NOT an efficient coding practice!</a:t>
            </a:r>
            <a:endParaRPr sz="1200">
              <a:solidFill>
                <a:srgbClr val="D2CEC6"/>
              </a:solidFill>
              <a:highlight>
                <a:srgbClr val="1A1D1E"/>
              </a:highlight>
            </a:endParaRPr>
          </a:p>
          <a:p>
            <a:pPr indent="0" lvl="0" marL="0" rtl="0" algn="l">
              <a:spcBef>
                <a:spcPts val="1600"/>
              </a:spcBef>
              <a:spcAft>
                <a:spcPts val="0"/>
              </a:spcAft>
              <a:buNone/>
            </a:pPr>
            <a:r>
              <a:t/>
            </a:r>
            <a:endParaRPr sz="1200">
              <a:solidFill>
                <a:srgbClr val="D2CEC6"/>
              </a:solidFill>
              <a:highlight>
                <a:srgbClr val="1A1D1E"/>
              </a:highlight>
            </a:endParaRPr>
          </a:p>
          <a:p>
            <a:pPr indent="0" lvl="0" marL="0" rtl="0" algn="l">
              <a:spcBef>
                <a:spcPts val="1600"/>
              </a:spcBef>
              <a:spcAft>
                <a:spcPts val="0"/>
              </a:spcAft>
              <a:buNone/>
            </a:pPr>
            <a:r>
              <a:rPr lang="en" sz="1200">
                <a:solidFill>
                  <a:srgbClr val="D2CEC6"/>
                </a:solidFill>
                <a:highlight>
                  <a:srgbClr val="1A1D1E"/>
                </a:highlight>
              </a:rPr>
              <a:t>Apple                                                   Android                             Samsung                                          “Vintage”</a:t>
            </a:r>
            <a:endParaRPr sz="1200">
              <a:solidFill>
                <a:srgbClr val="D2CEC6"/>
              </a:solidFill>
              <a:highlight>
                <a:srgbClr val="1A1D1E"/>
              </a:highlight>
            </a:endParaRPr>
          </a:p>
          <a:p>
            <a:pPr indent="0" lvl="0" marL="0" rtl="0" algn="l">
              <a:spcBef>
                <a:spcPts val="1600"/>
              </a:spcBef>
              <a:spcAft>
                <a:spcPts val="1600"/>
              </a:spcAft>
              <a:buNone/>
            </a:pPr>
            <a:r>
              <a:t/>
            </a:r>
            <a:endParaRPr/>
          </a:p>
        </p:txBody>
      </p:sp>
      <p:pic>
        <p:nvPicPr>
          <p:cNvPr id="320" name="Google Shape;320;p46"/>
          <p:cNvPicPr preferRelativeResize="0"/>
          <p:nvPr/>
        </p:nvPicPr>
        <p:blipFill>
          <a:blip r:embed="rId3">
            <a:alphaModFix/>
          </a:blip>
          <a:stretch>
            <a:fillRect/>
          </a:stretch>
        </p:blipFill>
        <p:spPr>
          <a:xfrm>
            <a:off x="211100" y="3371275"/>
            <a:ext cx="1898100" cy="1265400"/>
          </a:xfrm>
          <a:prstGeom prst="ellipse">
            <a:avLst/>
          </a:prstGeom>
          <a:noFill/>
          <a:ln>
            <a:noFill/>
          </a:ln>
        </p:spPr>
      </p:pic>
      <p:pic>
        <p:nvPicPr>
          <p:cNvPr id="321" name="Google Shape;321;p46"/>
          <p:cNvPicPr preferRelativeResize="0"/>
          <p:nvPr/>
        </p:nvPicPr>
        <p:blipFill>
          <a:blip r:embed="rId4">
            <a:alphaModFix/>
          </a:blip>
          <a:stretch>
            <a:fillRect/>
          </a:stretch>
        </p:blipFill>
        <p:spPr>
          <a:xfrm>
            <a:off x="2465350" y="3371279"/>
            <a:ext cx="1898100" cy="1265400"/>
          </a:xfrm>
          <a:prstGeom prst="ellipse">
            <a:avLst/>
          </a:prstGeom>
          <a:noFill/>
          <a:ln>
            <a:noFill/>
          </a:ln>
        </p:spPr>
      </p:pic>
      <p:pic>
        <p:nvPicPr>
          <p:cNvPr id="322" name="Google Shape;322;p46"/>
          <p:cNvPicPr preferRelativeResize="0"/>
          <p:nvPr/>
        </p:nvPicPr>
        <p:blipFill rotWithShape="1">
          <a:blip r:embed="rId5">
            <a:alphaModFix/>
          </a:blip>
          <a:srcRect b="14337" l="0" r="27641" t="21739"/>
          <a:stretch/>
        </p:blipFill>
        <p:spPr>
          <a:xfrm>
            <a:off x="4798675" y="3371275"/>
            <a:ext cx="1099800" cy="1458000"/>
          </a:xfrm>
          <a:prstGeom prst="ellipse">
            <a:avLst/>
          </a:prstGeom>
          <a:noFill/>
          <a:ln>
            <a:noFill/>
          </a:ln>
        </p:spPr>
      </p:pic>
      <p:pic>
        <p:nvPicPr>
          <p:cNvPr id="323" name="Google Shape;323;p46"/>
          <p:cNvPicPr preferRelativeResize="0"/>
          <p:nvPr/>
        </p:nvPicPr>
        <p:blipFill>
          <a:blip r:embed="rId6">
            <a:alphaModFix/>
          </a:blip>
          <a:stretch>
            <a:fillRect/>
          </a:stretch>
        </p:blipFill>
        <p:spPr>
          <a:xfrm>
            <a:off x="6649924" y="3371274"/>
            <a:ext cx="2263500" cy="1508100"/>
          </a:xfrm>
          <a:prstGeom prst="ellipse">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7" name="Shape 327"/>
        <p:cNvGrpSpPr/>
        <p:nvPr/>
      </p:nvGrpSpPr>
      <p:grpSpPr>
        <a:xfrm>
          <a:off x="0" y="0"/>
          <a:ext cx="0" cy="0"/>
          <a:chOff x="0" y="0"/>
          <a:chExt cx="0" cy="0"/>
        </a:xfrm>
      </p:grpSpPr>
      <p:sp>
        <p:nvSpPr>
          <p:cNvPr id="328" name="Google Shape;328;p47"/>
          <p:cNvSpPr txBox="1"/>
          <p:nvPr>
            <p:ph type="ctrTitle"/>
          </p:nvPr>
        </p:nvSpPr>
        <p:spPr>
          <a:xfrm>
            <a:off x="-3260425" y="5254500"/>
            <a:ext cx="82221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7100"/>
          </a:p>
        </p:txBody>
      </p:sp>
      <p:sp>
        <p:nvSpPr>
          <p:cNvPr id="329" name="Google Shape;329;p47"/>
          <p:cNvSpPr txBox="1"/>
          <p:nvPr>
            <p:ph idx="1" type="subTitle"/>
          </p:nvPr>
        </p:nvSpPr>
        <p:spPr>
          <a:xfrm>
            <a:off x="638225" y="1692175"/>
            <a:ext cx="8222100" cy="27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sz="3500"/>
            </a:br>
            <a:endParaRPr sz="3500"/>
          </a:p>
        </p:txBody>
      </p:sp>
      <p:sp>
        <p:nvSpPr>
          <p:cNvPr id="330" name="Google Shape;330;p47"/>
          <p:cNvSpPr/>
          <p:nvPr/>
        </p:nvSpPr>
        <p:spPr>
          <a:xfrm>
            <a:off x="-4419100" y="4053025"/>
            <a:ext cx="4206900" cy="7065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1" name="Google Shape;331;p47"/>
          <p:cNvPicPr preferRelativeResize="0"/>
          <p:nvPr/>
        </p:nvPicPr>
        <p:blipFill>
          <a:blip r:embed="rId3">
            <a:alphaModFix/>
          </a:blip>
          <a:stretch>
            <a:fillRect/>
          </a:stretch>
        </p:blipFill>
        <p:spPr>
          <a:xfrm>
            <a:off x="247775" y="2292388"/>
            <a:ext cx="8382000" cy="1476375"/>
          </a:xfrm>
          <a:prstGeom prst="rect">
            <a:avLst/>
          </a:prstGeom>
          <a:noFill/>
          <a:ln>
            <a:noFill/>
          </a:ln>
        </p:spPr>
      </p:pic>
      <p:cxnSp>
        <p:nvCxnSpPr>
          <p:cNvPr id="332" name="Google Shape;332;p47"/>
          <p:cNvCxnSpPr/>
          <p:nvPr/>
        </p:nvCxnSpPr>
        <p:spPr>
          <a:xfrm>
            <a:off x="2790075" y="1176700"/>
            <a:ext cx="570000" cy="792000"/>
          </a:xfrm>
          <a:prstGeom prst="straightConnector1">
            <a:avLst/>
          </a:prstGeom>
          <a:noFill/>
          <a:ln cap="flat" cmpd="sng" w="38100">
            <a:solidFill>
              <a:srgbClr val="00FF00"/>
            </a:solidFill>
            <a:prstDash val="solid"/>
            <a:round/>
            <a:headEnd len="med" w="med" type="none"/>
            <a:tailEnd len="med" w="med" type="none"/>
          </a:ln>
        </p:spPr>
      </p:cxnSp>
      <p:cxnSp>
        <p:nvCxnSpPr>
          <p:cNvPr id="333" name="Google Shape;333;p47"/>
          <p:cNvCxnSpPr/>
          <p:nvPr/>
        </p:nvCxnSpPr>
        <p:spPr>
          <a:xfrm flipH="1" rot="10800000">
            <a:off x="3360075" y="362800"/>
            <a:ext cx="792000" cy="1605900"/>
          </a:xfrm>
          <a:prstGeom prst="straightConnector1">
            <a:avLst/>
          </a:prstGeom>
          <a:noFill/>
          <a:ln cap="flat" cmpd="sng" w="38100">
            <a:solidFill>
              <a:srgbClr val="00FF00"/>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37" name="Shape 337"/>
        <p:cNvGrpSpPr/>
        <p:nvPr/>
      </p:nvGrpSpPr>
      <p:grpSpPr>
        <a:xfrm>
          <a:off x="0" y="0"/>
          <a:ext cx="0" cy="0"/>
          <a:chOff x="0" y="0"/>
          <a:chExt cx="0" cy="0"/>
        </a:xfrm>
      </p:grpSpPr>
      <p:sp>
        <p:nvSpPr>
          <p:cNvPr id="338" name="Google Shape;338;p48"/>
          <p:cNvSpPr txBox="1"/>
          <p:nvPr>
            <p:ph type="ctrTitle"/>
          </p:nvPr>
        </p:nvSpPr>
        <p:spPr>
          <a:xfrm>
            <a:off x="-3260425" y="5254500"/>
            <a:ext cx="82221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7100"/>
          </a:p>
        </p:txBody>
      </p:sp>
      <p:sp>
        <p:nvSpPr>
          <p:cNvPr id="339" name="Google Shape;339;p48"/>
          <p:cNvSpPr txBox="1"/>
          <p:nvPr>
            <p:ph idx="1" type="subTitle"/>
          </p:nvPr>
        </p:nvSpPr>
        <p:spPr>
          <a:xfrm>
            <a:off x="153925" y="1418150"/>
            <a:ext cx="8222100" cy="70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All comes down to methods</a:t>
            </a:r>
            <a:endParaRPr sz="2500"/>
          </a:p>
        </p:txBody>
      </p:sp>
      <p:sp>
        <p:nvSpPr>
          <p:cNvPr id="340" name="Google Shape;340;p48"/>
          <p:cNvSpPr/>
          <p:nvPr/>
        </p:nvSpPr>
        <p:spPr>
          <a:xfrm>
            <a:off x="-4419100" y="4053025"/>
            <a:ext cx="4206900" cy="7065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1" name="Google Shape;341;p48"/>
          <p:cNvPicPr preferRelativeResize="0"/>
          <p:nvPr/>
        </p:nvPicPr>
        <p:blipFill>
          <a:blip r:embed="rId3">
            <a:alphaModFix/>
          </a:blip>
          <a:stretch>
            <a:fillRect/>
          </a:stretch>
        </p:blipFill>
        <p:spPr>
          <a:xfrm>
            <a:off x="247775" y="2292388"/>
            <a:ext cx="8382000" cy="1476375"/>
          </a:xfrm>
          <a:prstGeom prst="rect">
            <a:avLst/>
          </a:prstGeom>
          <a:noFill/>
          <a:ln>
            <a:noFill/>
          </a:ln>
        </p:spPr>
      </p:pic>
      <p:sp>
        <p:nvSpPr>
          <p:cNvPr id="342" name="Google Shape;342;p48"/>
          <p:cNvSpPr/>
          <p:nvPr/>
        </p:nvSpPr>
        <p:spPr>
          <a:xfrm>
            <a:off x="1629050" y="3137850"/>
            <a:ext cx="2584800" cy="344700"/>
          </a:xfrm>
          <a:prstGeom prst="rect">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Factory Pattern - How to get started</a:t>
            </a:r>
            <a:endParaRPr/>
          </a:p>
        </p:txBody>
      </p:sp>
      <p:sp>
        <p:nvSpPr>
          <p:cNvPr id="348" name="Google Shape;348;p4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FFFF"/>
              </a:buClr>
              <a:buSzPts val="1400"/>
              <a:buAutoNum type="arabicPeriod"/>
            </a:pPr>
            <a:r>
              <a:rPr lang="en">
                <a:solidFill>
                  <a:srgbClr val="00FFFF"/>
                </a:solidFill>
              </a:rPr>
              <a:t>Create interface</a:t>
            </a:r>
            <a:endParaRPr>
              <a:solidFill>
                <a:srgbClr val="00FFFF"/>
              </a:solidFill>
            </a:endParaRPr>
          </a:p>
        </p:txBody>
      </p:sp>
      <p:pic>
        <p:nvPicPr>
          <p:cNvPr id="349" name="Google Shape;349;p49"/>
          <p:cNvPicPr preferRelativeResize="0"/>
          <p:nvPr/>
        </p:nvPicPr>
        <p:blipFill>
          <a:blip r:embed="rId3">
            <a:alphaModFix/>
          </a:blip>
          <a:stretch>
            <a:fillRect/>
          </a:stretch>
        </p:blipFill>
        <p:spPr>
          <a:xfrm>
            <a:off x="3080954" y="2841879"/>
            <a:ext cx="2253025" cy="1456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Factory Pattern - How to get started</a:t>
            </a:r>
            <a:endParaRPr/>
          </a:p>
        </p:txBody>
      </p:sp>
      <p:sp>
        <p:nvSpPr>
          <p:cNvPr id="355" name="Google Shape;355;p5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2.	Create classes that conform to interface</a:t>
            </a:r>
            <a:endParaRPr>
              <a:solidFill>
                <a:srgbClr val="00FFFF"/>
              </a:solidFill>
            </a:endParaRPr>
          </a:p>
          <a:p>
            <a:pPr indent="0" lvl="0" marL="457200" rtl="0" algn="l">
              <a:spcBef>
                <a:spcPts val="1600"/>
              </a:spcBef>
              <a:spcAft>
                <a:spcPts val="1600"/>
              </a:spcAft>
              <a:buNone/>
            </a:pPr>
            <a:r>
              <a:t/>
            </a:r>
            <a:endParaRPr/>
          </a:p>
        </p:txBody>
      </p:sp>
      <p:pic>
        <p:nvPicPr>
          <p:cNvPr id="356" name="Google Shape;356;p50"/>
          <p:cNvPicPr preferRelativeResize="0"/>
          <p:nvPr/>
        </p:nvPicPr>
        <p:blipFill>
          <a:blip r:embed="rId3">
            <a:alphaModFix/>
          </a:blip>
          <a:stretch>
            <a:fillRect/>
          </a:stretch>
        </p:blipFill>
        <p:spPr>
          <a:xfrm>
            <a:off x="1921900" y="2550875"/>
            <a:ext cx="5079275" cy="2078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1"/>
          <p:cNvSpPr txBox="1"/>
          <p:nvPr>
            <p:ph type="title"/>
          </p:nvPr>
        </p:nvSpPr>
        <p:spPr>
          <a:xfrm>
            <a:off x="471900" y="430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Factory Pattern - How to get started</a:t>
            </a:r>
            <a:endParaRPr/>
          </a:p>
        </p:txBody>
      </p:sp>
      <p:sp>
        <p:nvSpPr>
          <p:cNvPr id="362" name="Google Shape;362;p5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FFFF"/>
                </a:solidFill>
              </a:rPr>
              <a:t>3. Create Factory</a:t>
            </a:r>
            <a:endParaRPr>
              <a:solidFill>
                <a:srgbClr val="00FFFF"/>
              </a:solidFill>
            </a:endParaRPr>
          </a:p>
        </p:txBody>
      </p:sp>
      <p:pic>
        <p:nvPicPr>
          <p:cNvPr id="363" name="Google Shape;363;p51"/>
          <p:cNvPicPr preferRelativeResize="0"/>
          <p:nvPr/>
        </p:nvPicPr>
        <p:blipFill>
          <a:blip r:embed="rId3">
            <a:alphaModFix/>
          </a:blip>
          <a:stretch>
            <a:fillRect/>
          </a:stretch>
        </p:blipFill>
        <p:spPr>
          <a:xfrm>
            <a:off x="2634650" y="775400"/>
            <a:ext cx="5719025" cy="43681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67" name="Shape 367"/>
        <p:cNvGrpSpPr/>
        <p:nvPr/>
      </p:nvGrpSpPr>
      <p:grpSpPr>
        <a:xfrm>
          <a:off x="0" y="0"/>
          <a:ext cx="0" cy="0"/>
          <a:chOff x="0" y="0"/>
          <a:chExt cx="0" cy="0"/>
        </a:xfrm>
      </p:grpSpPr>
      <p:sp>
        <p:nvSpPr>
          <p:cNvPr id="368" name="Google Shape;368;p52"/>
          <p:cNvSpPr txBox="1"/>
          <p:nvPr>
            <p:ph type="ctrTitle"/>
          </p:nvPr>
        </p:nvSpPr>
        <p:spPr>
          <a:xfrm>
            <a:off x="386200" y="613575"/>
            <a:ext cx="8222100" cy="176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300">
                <a:solidFill>
                  <a:srgbClr val="D2CEC6"/>
                </a:solidFill>
                <a:highlight>
                  <a:srgbClr val="1A1D1E"/>
                </a:highlight>
                <a:latin typeface="Montserrat"/>
                <a:ea typeface="Montserrat"/>
                <a:cs typeface="Montserrat"/>
                <a:sym typeface="Montserrat"/>
              </a:rPr>
              <a:t>Takeaways: </a:t>
            </a:r>
            <a:endParaRPr b="1" sz="3300">
              <a:solidFill>
                <a:srgbClr val="D2CEC6"/>
              </a:solidFill>
              <a:highlight>
                <a:srgbClr val="1A1D1E"/>
              </a:highlight>
              <a:latin typeface="Montserrat"/>
              <a:ea typeface="Montserrat"/>
              <a:cs typeface="Montserrat"/>
              <a:sym typeface="Montserrat"/>
            </a:endParaRPr>
          </a:p>
          <a:p>
            <a:pPr indent="-330200" lvl="0" marL="457200" rtl="0" algn="ctr">
              <a:spcBef>
                <a:spcPts val="0"/>
              </a:spcBef>
              <a:spcAft>
                <a:spcPts val="0"/>
              </a:spcAft>
              <a:buSzPts val="1600"/>
              <a:buFont typeface="Montserrat Medium"/>
              <a:buChar char="●"/>
            </a:pPr>
            <a:r>
              <a:rPr lang="en" sz="1600">
                <a:solidFill>
                  <a:srgbClr val="D2CEC6"/>
                </a:solidFill>
                <a:highlight>
                  <a:srgbClr val="1A1D1E"/>
                </a:highlight>
                <a:latin typeface="Montserrat Medium"/>
                <a:ea typeface="Montserrat Medium"/>
                <a:cs typeface="Montserrat Medium"/>
                <a:sym typeface="Montserrat Medium"/>
              </a:rPr>
              <a:t>The Factory Design Pattern is a programming concept that allows </a:t>
            </a:r>
            <a:r>
              <a:rPr lang="en" sz="1600">
                <a:solidFill>
                  <a:schemeClr val="dk2"/>
                </a:solidFill>
                <a:highlight>
                  <a:srgbClr val="1A1D1E"/>
                </a:highlight>
                <a:latin typeface="Montserrat Medium"/>
                <a:ea typeface="Montserrat Medium"/>
                <a:cs typeface="Montserrat Medium"/>
                <a:sym typeface="Montserrat Medium"/>
              </a:rPr>
              <a:t>one class, separate to the main program or “client”, to create new objects. </a:t>
            </a:r>
            <a:endParaRPr sz="1600">
              <a:solidFill>
                <a:schemeClr val="dk2"/>
              </a:solidFill>
              <a:highlight>
                <a:srgbClr val="1A1D1E"/>
              </a:highlight>
              <a:latin typeface="Montserrat Medium"/>
              <a:ea typeface="Montserrat Medium"/>
              <a:cs typeface="Montserrat Medium"/>
              <a:sym typeface="Montserrat Medium"/>
            </a:endParaRPr>
          </a:p>
          <a:p>
            <a:pPr indent="0" lvl="0" marL="457200" rtl="0" algn="ctr">
              <a:spcBef>
                <a:spcPts val="0"/>
              </a:spcBef>
              <a:spcAft>
                <a:spcPts val="0"/>
              </a:spcAft>
              <a:buNone/>
            </a:pPr>
            <a:r>
              <a:t/>
            </a:r>
            <a:endParaRPr sz="1600">
              <a:solidFill>
                <a:srgbClr val="D2CEC6"/>
              </a:solidFill>
              <a:highlight>
                <a:srgbClr val="1A1D1E"/>
              </a:highlight>
              <a:latin typeface="Montserrat Medium"/>
              <a:ea typeface="Montserrat Medium"/>
              <a:cs typeface="Montserrat Medium"/>
              <a:sym typeface="Montserrat Medium"/>
            </a:endParaRPr>
          </a:p>
          <a:p>
            <a:pPr indent="-330200" lvl="0" marL="457200" rtl="0" algn="ctr">
              <a:spcBef>
                <a:spcPts val="0"/>
              </a:spcBef>
              <a:spcAft>
                <a:spcPts val="0"/>
              </a:spcAft>
              <a:buSzPts val="1600"/>
              <a:buFont typeface="Montserrat Medium"/>
              <a:buChar char="●"/>
            </a:pPr>
            <a:r>
              <a:rPr lang="en" sz="1600">
                <a:solidFill>
                  <a:srgbClr val="D2CEC6"/>
                </a:solidFill>
                <a:highlight>
                  <a:srgbClr val="1A1D1E"/>
                </a:highlight>
                <a:latin typeface="Montserrat Medium"/>
                <a:ea typeface="Montserrat Medium"/>
                <a:cs typeface="Montserrat Medium"/>
                <a:sym typeface="Montserrat Medium"/>
              </a:rPr>
              <a:t>By using the factory pattern to encapsulate object creation, </a:t>
            </a:r>
            <a:r>
              <a:rPr lang="en" sz="1600">
                <a:solidFill>
                  <a:srgbClr val="00FFFF"/>
                </a:solidFill>
                <a:highlight>
                  <a:srgbClr val="1A1D1E"/>
                </a:highlight>
                <a:latin typeface="Montserrat Medium"/>
                <a:ea typeface="Montserrat Medium"/>
                <a:cs typeface="Montserrat Medium"/>
                <a:sym typeface="Montserrat Medium"/>
              </a:rPr>
              <a:t>you have one location to make changes to the way objects are instantiated</a:t>
            </a:r>
            <a:endParaRPr sz="1600">
              <a:solidFill>
                <a:srgbClr val="00FFFF"/>
              </a:solidFill>
              <a:latin typeface="Montserrat Medium"/>
              <a:ea typeface="Montserrat Medium"/>
              <a:cs typeface="Montserrat Medium"/>
              <a:sym typeface="Montserrat Medium"/>
            </a:endParaRPr>
          </a:p>
        </p:txBody>
      </p:sp>
      <p:sp>
        <p:nvSpPr>
          <p:cNvPr id="369" name="Google Shape;369;p52"/>
          <p:cNvSpPr/>
          <p:nvPr/>
        </p:nvSpPr>
        <p:spPr>
          <a:xfrm>
            <a:off x="-4419100" y="4053025"/>
            <a:ext cx="4206900" cy="7065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0" name="Google Shape;370;p52"/>
          <p:cNvPicPr preferRelativeResize="0"/>
          <p:nvPr/>
        </p:nvPicPr>
        <p:blipFill>
          <a:blip r:embed="rId3">
            <a:alphaModFix/>
          </a:blip>
          <a:stretch>
            <a:fillRect/>
          </a:stretch>
        </p:blipFill>
        <p:spPr>
          <a:xfrm>
            <a:off x="-2593450" y="2233363"/>
            <a:ext cx="2381250" cy="1762125"/>
          </a:xfrm>
          <a:prstGeom prst="rect">
            <a:avLst/>
          </a:prstGeom>
          <a:noFill/>
          <a:ln>
            <a:noFill/>
          </a:ln>
        </p:spPr>
      </p:pic>
      <p:pic>
        <p:nvPicPr>
          <p:cNvPr id="371" name="Google Shape;371;p52"/>
          <p:cNvPicPr preferRelativeResize="0"/>
          <p:nvPr/>
        </p:nvPicPr>
        <p:blipFill>
          <a:blip r:embed="rId4">
            <a:alphaModFix/>
          </a:blip>
          <a:stretch>
            <a:fillRect/>
          </a:stretch>
        </p:blipFill>
        <p:spPr>
          <a:xfrm>
            <a:off x="-2686300" y="235900"/>
            <a:ext cx="2381250" cy="1762125"/>
          </a:xfrm>
          <a:prstGeom prst="rect">
            <a:avLst/>
          </a:prstGeom>
          <a:noFill/>
          <a:ln>
            <a:noFill/>
          </a:ln>
        </p:spPr>
      </p:pic>
      <p:pic>
        <p:nvPicPr>
          <p:cNvPr id="372" name="Google Shape;372;p52"/>
          <p:cNvPicPr preferRelativeResize="0"/>
          <p:nvPr/>
        </p:nvPicPr>
        <p:blipFill>
          <a:blip r:embed="rId5">
            <a:alphaModFix/>
          </a:blip>
          <a:stretch>
            <a:fillRect/>
          </a:stretch>
        </p:blipFill>
        <p:spPr>
          <a:xfrm>
            <a:off x="3224988" y="2724718"/>
            <a:ext cx="3107776" cy="19151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 Steps to Start</a:t>
            </a:r>
            <a:endParaRPr/>
          </a:p>
        </p:txBody>
      </p:sp>
      <p:sp>
        <p:nvSpPr>
          <p:cNvPr id="378" name="Google Shape;378;p5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t>Create interface</a:t>
            </a:r>
            <a:endParaRPr sz="1600"/>
          </a:p>
          <a:p>
            <a:pPr indent="-330200" lvl="0" marL="457200" rtl="0" algn="l">
              <a:spcBef>
                <a:spcPts val="0"/>
              </a:spcBef>
              <a:spcAft>
                <a:spcPts val="0"/>
              </a:spcAft>
              <a:buSzPts val="1600"/>
              <a:buAutoNum type="arabicPeriod"/>
            </a:pPr>
            <a:r>
              <a:rPr lang="en" sz="1600"/>
              <a:t>Create Classes that conform to interface</a:t>
            </a:r>
            <a:endParaRPr sz="1600"/>
          </a:p>
          <a:p>
            <a:pPr indent="-330200" lvl="0" marL="457200" rtl="0" algn="l">
              <a:spcBef>
                <a:spcPts val="0"/>
              </a:spcBef>
              <a:spcAft>
                <a:spcPts val="0"/>
              </a:spcAft>
              <a:buSzPts val="1600"/>
              <a:buAutoNum type="arabicPeriod"/>
            </a:pPr>
            <a:r>
              <a:rPr lang="en" sz="1600"/>
              <a:t>Create Factory</a:t>
            </a:r>
            <a:endParaRPr sz="1600"/>
          </a:p>
        </p:txBody>
      </p:sp>
      <p:pic>
        <p:nvPicPr>
          <p:cNvPr id="379" name="Google Shape;379;p53"/>
          <p:cNvPicPr preferRelativeResize="0"/>
          <p:nvPr/>
        </p:nvPicPr>
        <p:blipFill>
          <a:blip r:embed="rId3">
            <a:alphaModFix/>
          </a:blip>
          <a:stretch>
            <a:fillRect/>
          </a:stretch>
        </p:blipFill>
        <p:spPr>
          <a:xfrm>
            <a:off x="5362025" y="1919075"/>
            <a:ext cx="2400300" cy="2362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3" name="Shape 113"/>
        <p:cNvGrpSpPr/>
        <p:nvPr/>
      </p:nvGrpSpPr>
      <p:grpSpPr>
        <a:xfrm>
          <a:off x="0" y="0"/>
          <a:ext cx="0" cy="0"/>
          <a:chOff x="0" y="0"/>
          <a:chExt cx="0" cy="0"/>
        </a:xfrm>
      </p:grpSpPr>
      <p:sp>
        <p:nvSpPr>
          <p:cNvPr id="114" name="Google Shape;114;p19"/>
          <p:cNvSpPr txBox="1"/>
          <p:nvPr>
            <p:ph type="ctrTitle"/>
          </p:nvPr>
        </p:nvSpPr>
        <p:spPr>
          <a:xfrm>
            <a:off x="365950" y="0"/>
            <a:ext cx="82221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Just like houses have design patterns, programs have patterns too</a:t>
            </a:r>
            <a:endParaRPr sz="5600"/>
          </a:p>
        </p:txBody>
      </p:sp>
      <p:sp>
        <p:nvSpPr>
          <p:cNvPr id="115" name="Google Shape;115;p19"/>
          <p:cNvSpPr txBox="1"/>
          <p:nvPr>
            <p:ph idx="1" type="subTitle"/>
          </p:nvPr>
        </p:nvSpPr>
        <p:spPr>
          <a:xfrm>
            <a:off x="667825" y="1739813"/>
            <a:ext cx="8222100" cy="27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sz="3500"/>
            </a:br>
            <a:endParaRPr sz="3500"/>
          </a:p>
        </p:txBody>
      </p:sp>
      <p:sp>
        <p:nvSpPr>
          <p:cNvPr id="116" name="Google Shape;116;p19"/>
          <p:cNvSpPr/>
          <p:nvPr/>
        </p:nvSpPr>
        <p:spPr>
          <a:xfrm>
            <a:off x="-4419100" y="4053025"/>
            <a:ext cx="4206900" cy="7065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19"/>
          <p:cNvPicPr preferRelativeResize="0"/>
          <p:nvPr/>
        </p:nvPicPr>
        <p:blipFill>
          <a:blip r:embed="rId3">
            <a:alphaModFix/>
          </a:blip>
          <a:stretch>
            <a:fillRect/>
          </a:stretch>
        </p:blipFill>
        <p:spPr>
          <a:xfrm>
            <a:off x="1951387" y="1148975"/>
            <a:ext cx="5051225" cy="3572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1" name="Shape 121"/>
        <p:cNvGrpSpPr/>
        <p:nvPr/>
      </p:nvGrpSpPr>
      <p:grpSpPr>
        <a:xfrm>
          <a:off x="0" y="0"/>
          <a:ext cx="0" cy="0"/>
          <a:chOff x="0" y="0"/>
          <a:chExt cx="0" cy="0"/>
        </a:xfrm>
      </p:grpSpPr>
      <p:sp>
        <p:nvSpPr>
          <p:cNvPr id="122" name="Google Shape;122;p20"/>
          <p:cNvSpPr txBox="1"/>
          <p:nvPr>
            <p:ph type="ctrTitle"/>
          </p:nvPr>
        </p:nvSpPr>
        <p:spPr>
          <a:xfrm>
            <a:off x="365950" y="0"/>
            <a:ext cx="82221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Pick Design Pattern based on your needs</a:t>
            </a:r>
            <a:endParaRPr b="1" sz="2000">
              <a:latin typeface="Montserrat"/>
              <a:ea typeface="Montserrat"/>
              <a:cs typeface="Montserrat"/>
              <a:sym typeface="Montserrat"/>
            </a:endParaRPr>
          </a:p>
          <a:p>
            <a:pPr indent="0" lvl="0" marL="0" rtl="0" algn="ctr">
              <a:spcBef>
                <a:spcPts val="0"/>
              </a:spcBef>
              <a:spcAft>
                <a:spcPts val="0"/>
              </a:spcAft>
              <a:buNone/>
            </a:pPr>
            <a:r>
              <a:rPr b="1" lang="en" sz="1100">
                <a:latin typeface="Montserrat"/>
                <a:ea typeface="Montserrat"/>
                <a:cs typeface="Montserrat"/>
                <a:sym typeface="Montserrat"/>
              </a:rPr>
              <a:t>Ex. Small lot, need stairs for more room</a:t>
            </a:r>
            <a:endParaRPr b="1" sz="1100">
              <a:latin typeface="Montserrat"/>
              <a:ea typeface="Montserrat"/>
              <a:cs typeface="Montserrat"/>
              <a:sym typeface="Montserrat"/>
            </a:endParaRPr>
          </a:p>
        </p:txBody>
      </p:sp>
      <p:sp>
        <p:nvSpPr>
          <p:cNvPr id="123" name="Google Shape;123;p20"/>
          <p:cNvSpPr txBox="1"/>
          <p:nvPr>
            <p:ph idx="1" type="subTitle"/>
          </p:nvPr>
        </p:nvSpPr>
        <p:spPr>
          <a:xfrm>
            <a:off x="667825" y="1739813"/>
            <a:ext cx="8222100" cy="27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sz="3500"/>
            </a:br>
            <a:endParaRPr sz="3500"/>
          </a:p>
        </p:txBody>
      </p:sp>
      <p:sp>
        <p:nvSpPr>
          <p:cNvPr id="124" name="Google Shape;124;p20"/>
          <p:cNvSpPr/>
          <p:nvPr/>
        </p:nvSpPr>
        <p:spPr>
          <a:xfrm>
            <a:off x="-4419100" y="4053025"/>
            <a:ext cx="4206900" cy="7065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 name="Google Shape;125;p20"/>
          <p:cNvPicPr preferRelativeResize="0"/>
          <p:nvPr/>
        </p:nvPicPr>
        <p:blipFill>
          <a:blip r:embed="rId3">
            <a:alphaModFix/>
          </a:blip>
          <a:stretch>
            <a:fillRect/>
          </a:stretch>
        </p:blipFill>
        <p:spPr>
          <a:xfrm>
            <a:off x="1951387" y="1148975"/>
            <a:ext cx="5051225" cy="3572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9" name="Shape 129"/>
        <p:cNvGrpSpPr/>
        <p:nvPr/>
      </p:nvGrpSpPr>
      <p:grpSpPr>
        <a:xfrm>
          <a:off x="0" y="0"/>
          <a:ext cx="0" cy="0"/>
          <a:chOff x="0" y="0"/>
          <a:chExt cx="0" cy="0"/>
        </a:xfrm>
      </p:grpSpPr>
      <p:sp>
        <p:nvSpPr>
          <p:cNvPr id="130" name="Google Shape;130;p21"/>
          <p:cNvSpPr txBox="1"/>
          <p:nvPr>
            <p:ph type="ctrTitle"/>
          </p:nvPr>
        </p:nvSpPr>
        <p:spPr>
          <a:xfrm>
            <a:off x="365950" y="0"/>
            <a:ext cx="82221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Pick a Design for your Coding Needs </a:t>
            </a:r>
            <a:endParaRPr b="1" sz="2000">
              <a:latin typeface="Montserrat"/>
              <a:ea typeface="Montserrat"/>
              <a:cs typeface="Montserrat"/>
              <a:sym typeface="Montserrat"/>
            </a:endParaRPr>
          </a:p>
          <a:p>
            <a:pPr indent="0" lvl="0" marL="0" rtl="0" algn="ctr">
              <a:spcBef>
                <a:spcPts val="0"/>
              </a:spcBef>
              <a:spcAft>
                <a:spcPts val="0"/>
              </a:spcAft>
              <a:buNone/>
            </a:pPr>
            <a:r>
              <a:t/>
            </a:r>
            <a:endParaRPr b="1" sz="1100">
              <a:latin typeface="Montserrat"/>
              <a:ea typeface="Montserrat"/>
              <a:cs typeface="Montserrat"/>
              <a:sym typeface="Montserrat"/>
            </a:endParaRPr>
          </a:p>
        </p:txBody>
      </p:sp>
      <p:sp>
        <p:nvSpPr>
          <p:cNvPr id="131" name="Google Shape;131;p21"/>
          <p:cNvSpPr txBox="1"/>
          <p:nvPr>
            <p:ph idx="1" type="subTitle"/>
          </p:nvPr>
        </p:nvSpPr>
        <p:spPr>
          <a:xfrm>
            <a:off x="667825" y="1739813"/>
            <a:ext cx="8222100" cy="27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sz="3500"/>
            </a:br>
            <a:endParaRPr sz="3500"/>
          </a:p>
        </p:txBody>
      </p:sp>
      <p:sp>
        <p:nvSpPr>
          <p:cNvPr id="132" name="Google Shape;132;p21"/>
          <p:cNvSpPr/>
          <p:nvPr/>
        </p:nvSpPr>
        <p:spPr>
          <a:xfrm>
            <a:off x="-4419100" y="4053025"/>
            <a:ext cx="4206900" cy="7065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 name="Google Shape;133;p21"/>
          <p:cNvPicPr preferRelativeResize="0"/>
          <p:nvPr/>
        </p:nvPicPr>
        <p:blipFill>
          <a:blip r:embed="rId3">
            <a:alphaModFix/>
          </a:blip>
          <a:stretch>
            <a:fillRect/>
          </a:stretch>
        </p:blipFill>
        <p:spPr>
          <a:xfrm>
            <a:off x="1951387" y="1148975"/>
            <a:ext cx="5051225" cy="3572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7" name="Shape 137"/>
        <p:cNvGrpSpPr/>
        <p:nvPr/>
      </p:nvGrpSpPr>
      <p:grpSpPr>
        <a:xfrm>
          <a:off x="0" y="0"/>
          <a:ext cx="0" cy="0"/>
          <a:chOff x="0" y="0"/>
          <a:chExt cx="0" cy="0"/>
        </a:xfrm>
      </p:grpSpPr>
      <p:sp>
        <p:nvSpPr>
          <p:cNvPr id="138" name="Google Shape;138;p22"/>
          <p:cNvSpPr txBox="1"/>
          <p:nvPr>
            <p:ph type="ctrTitle"/>
          </p:nvPr>
        </p:nvSpPr>
        <p:spPr>
          <a:xfrm>
            <a:off x="0" y="0"/>
            <a:ext cx="91440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700">
                <a:solidFill>
                  <a:srgbClr val="D2CEC6"/>
                </a:solidFill>
                <a:highlight>
                  <a:srgbClr val="1A1D1E"/>
                </a:highlight>
                <a:latin typeface="Montserrat"/>
                <a:ea typeface="Montserrat"/>
                <a:cs typeface="Montserrat"/>
                <a:sym typeface="Montserrat"/>
              </a:rPr>
              <a:t>Factory Design Pattern is one of the 23 design </a:t>
            </a:r>
            <a:endParaRPr b="1" sz="1700">
              <a:solidFill>
                <a:srgbClr val="D2CEC6"/>
              </a:solidFill>
              <a:highlight>
                <a:srgbClr val="1A1D1E"/>
              </a:highlight>
              <a:latin typeface="Montserrat"/>
              <a:ea typeface="Montserrat"/>
              <a:cs typeface="Montserrat"/>
              <a:sym typeface="Montserrat"/>
            </a:endParaRPr>
          </a:p>
          <a:p>
            <a:pPr indent="0" lvl="0" marL="0" rtl="0" algn="ctr">
              <a:spcBef>
                <a:spcPts val="0"/>
              </a:spcBef>
              <a:spcAft>
                <a:spcPts val="0"/>
              </a:spcAft>
              <a:buNone/>
            </a:pPr>
            <a:r>
              <a:rPr b="1" lang="en" sz="1700">
                <a:solidFill>
                  <a:srgbClr val="D2CEC6"/>
                </a:solidFill>
                <a:highlight>
                  <a:srgbClr val="1A1D1E"/>
                </a:highlight>
                <a:latin typeface="Montserrat"/>
                <a:ea typeface="Montserrat"/>
                <a:cs typeface="Montserrat"/>
                <a:sym typeface="Montserrat"/>
              </a:rPr>
              <a:t>patterns developed by the Gang of Four. </a:t>
            </a:r>
            <a:endParaRPr b="1" sz="6100">
              <a:latin typeface="Montserrat"/>
              <a:ea typeface="Montserrat"/>
              <a:cs typeface="Montserrat"/>
              <a:sym typeface="Montserrat"/>
            </a:endParaRPr>
          </a:p>
        </p:txBody>
      </p:sp>
      <p:sp>
        <p:nvSpPr>
          <p:cNvPr id="139" name="Google Shape;139;p22"/>
          <p:cNvSpPr txBox="1"/>
          <p:nvPr>
            <p:ph idx="1" type="subTitle"/>
          </p:nvPr>
        </p:nvSpPr>
        <p:spPr>
          <a:xfrm>
            <a:off x="667825" y="1739813"/>
            <a:ext cx="8222100" cy="27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sz="3500"/>
            </a:br>
            <a:endParaRPr sz="3500"/>
          </a:p>
        </p:txBody>
      </p:sp>
      <p:sp>
        <p:nvSpPr>
          <p:cNvPr id="140" name="Google Shape;140;p22"/>
          <p:cNvSpPr/>
          <p:nvPr/>
        </p:nvSpPr>
        <p:spPr>
          <a:xfrm>
            <a:off x="-4419100" y="4053025"/>
            <a:ext cx="4206900" cy="7065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22"/>
          <p:cNvPicPr preferRelativeResize="0"/>
          <p:nvPr/>
        </p:nvPicPr>
        <p:blipFill>
          <a:blip r:embed="rId3">
            <a:alphaModFix/>
          </a:blip>
          <a:stretch>
            <a:fillRect/>
          </a:stretch>
        </p:blipFill>
        <p:spPr>
          <a:xfrm>
            <a:off x="2685850" y="1029550"/>
            <a:ext cx="3301325" cy="41139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 of Patterns </a:t>
            </a:r>
            <a:endParaRPr/>
          </a:p>
        </p:txBody>
      </p:sp>
      <p:sp>
        <p:nvSpPr>
          <p:cNvPr id="147" name="Google Shape;147;p2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lnSpc>
                <a:spcPct val="110000"/>
              </a:lnSpc>
              <a:spcBef>
                <a:spcPts val="0"/>
              </a:spcBef>
              <a:spcAft>
                <a:spcPts val="0"/>
              </a:spcAft>
              <a:buClr>
                <a:srgbClr val="D7D3CE"/>
              </a:buClr>
              <a:buSzPts val="1800"/>
              <a:buAutoNum type="arabicPeriod"/>
            </a:pPr>
            <a:r>
              <a:rPr lang="en" sz="1800">
                <a:solidFill>
                  <a:srgbClr val="D7D3CE"/>
                </a:solidFill>
                <a:highlight>
                  <a:srgbClr val="131516"/>
                </a:highlight>
              </a:rPr>
              <a:t>Creational Design Patterns</a:t>
            </a:r>
            <a:endParaRPr sz="1200">
              <a:solidFill>
                <a:srgbClr val="D7D3CE"/>
              </a:solidFill>
              <a:highlight>
                <a:srgbClr val="131516"/>
              </a:highlight>
            </a:endParaRPr>
          </a:p>
          <a:p>
            <a:pPr indent="-342900" lvl="0" marL="457200" rtl="0" algn="l">
              <a:lnSpc>
                <a:spcPct val="110000"/>
              </a:lnSpc>
              <a:spcBef>
                <a:spcPts val="0"/>
              </a:spcBef>
              <a:spcAft>
                <a:spcPts val="0"/>
              </a:spcAft>
              <a:buClr>
                <a:srgbClr val="D7D3CE"/>
              </a:buClr>
              <a:buSzPts val="1800"/>
              <a:buAutoNum type="arabicPeriod"/>
            </a:pPr>
            <a:r>
              <a:rPr lang="en" sz="1800">
                <a:solidFill>
                  <a:srgbClr val="D7D3CE"/>
                </a:solidFill>
                <a:highlight>
                  <a:srgbClr val="131516"/>
                </a:highlight>
              </a:rPr>
              <a:t>Structural Design Patterns</a:t>
            </a:r>
            <a:endParaRPr sz="1200">
              <a:solidFill>
                <a:srgbClr val="D7D3CE"/>
              </a:solidFill>
              <a:highlight>
                <a:srgbClr val="131516"/>
              </a:highlight>
            </a:endParaRPr>
          </a:p>
          <a:p>
            <a:pPr indent="-342900" lvl="0" marL="457200" rtl="0" algn="l">
              <a:lnSpc>
                <a:spcPct val="110000"/>
              </a:lnSpc>
              <a:spcBef>
                <a:spcPts val="0"/>
              </a:spcBef>
              <a:spcAft>
                <a:spcPts val="0"/>
              </a:spcAft>
              <a:buClr>
                <a:srgbClr val="D7D3CE"/>
              </a:buClr>
              <a:buSzPts val="1800"/>
              <a:buAutoNum type="arabicPeriod"/>
            </a:pPr>
            <a:r>
              <a:rPr lang="en" sz="1800">
                <a:solidFill>
                  <a:srgbClr val="D7D3CE"/>
                </a:solidFill>
                <a:highlight>
                  <a:srgbClr val="131516"/>
                </a:highlight>
              </a:rPr>
              <a:t>Behavioral Design Patterns</a:t>
            </a:r>
            <a:endParaRPr sz="1800">
              <a:solidFill>
                <a:srgbClr val="D7D3CE"/>
              </a:solidFill>
              <a:highlight>
                <a:srgbClr val="131516"/>
              </a:highlight>
            </a:endParaRPr>
          </a:p>
          <a:p>
            <a:pPr indent="0" lvl="0" marL="0" rtl="0" algn="l">
              <a:spcBef>
                <a:spcPts val="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 of Patterns </a:t>
            </a:r>
            <a:endParaRPr/>
          </a:p>
        </p:txBody>
      </p:sp>
      <p:sp>
        <p:nvSpPr>
          <p:cNvPr id="153" name="Google Shape;153;p2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lnSpc>
                <a:spcPct val="110000"/>
              </a:lnSpc>
              <a:spcBef>
                <a:spcPts val="0"/>
              </a:spcBef>
              <a:spcAft>
                <a:spcPts val="0"/>
              </a:spcAft>
              <a:buClr>
                <a:srgbClr val="D7D3CE"/>
              </a:buClr>
              <a:buSzPts val="1800"/>
              <a:buAutoNum type="arabicPeriod"/>
            </a:pPr>
            <a:r>
              <a:rPr lang="en" sz="1800">
                <a:solidFill>
                  <a:srgbClr val="D7D3CE"/>
                </a:solidFill>
                <a:highlight>
                  <a:srgbClr val="131516"/>
                </a:highlight>
              </a:rPr>
              <a:t>Creational Design Patterns</a:t>
            </a:r>
            <a:endParaRPr sz="1200">
              <a:solidFill>
                <a:srgbClr val="D7D3CE"/>
              </a:solidFill>
              <a:highlight>
                <a:srgbClr val="131516"/>
              </a:highlight>
            </a:endParaRPr>
          </a:p>
          <a:p>
            <a:pPr indent="-342900" lvl="0" marL="457200" rtl="0" algn="l">
              <a:lnSpc>
                <a:spcPct val="110000"/>
              </a:lnSpc>
              <a:spcBef>
                <a:spcPts val="0"/>
              </a:spcBef>
              <a:spcAft>
                <a:spcPts val="0"/>
              </a:spcAft>
              <a:buClr>
                <a:srgbClr val="D7D3CE"/>
              </a:buClr>
              <a:buSzPts val="1800"/>
              <a:buAutoNum type="arabicPeriod"/>
            </a:pPr>
            <a:r>
              <a:rPr lang="en" sz="1800">
                <a:solidFill>
                  <a:srgbClr val="D7D3CE"/>
                </a:solidFill>
                <a:highlight>
                  <a:srgbClr val="131516"/>
                </a:highlight>
              </a:rPr>
              <a:t>Structural Design Patterns</a:t>
            </a:r>
            <a:endParaRPr sz="1200">
              <a:solidFill>
                <a:srgbClr val="D7D3CE"/>
              </a:solidFill>
              <a:highlight>
                <a:srgbClr val="131516"/>
              </a:highlight>
            </a:endParaRPr>
          </a:p>
          <a:p>
            <a:pPr indent="-342900" lvl="0" marL="457200" rtl="0" algn="l">
              <a:lnSpc>
                <a:spcPct val="110000"/>
              </a:lnSpc>
              <a:spcBef>
                <a:spcPts val="0"/>
              </a:spcBef>
              <a:spcAft>
                <a:spcPts val="0"/>
              </a:spcAft>
              <a:buClr>
                <a:srgbClr val="D7D3CE"/>
              </a:buClr>
              <a:buSzPts val="1800"/>
              <a:buAutoNum type="arabicPeriod"/>
            </a:pPr>
            <a:r>
              <a:rPr lang="en" sz="1800">
                <a:solidFill>
                  <a:srgbClr val="D7D3CE"/>
                </a:solidFill>
                <a:highlight>
                  <a:srgbClr val="131516"/>
                </a:highlight>
              </a:rPr>
              <a:t>Behavioral Design Patterns</a:t>
            </a:r>
            <a:endParaRPr sz="1800">
              <a:solidFill>
                <a:srgbClr val="D7D3CE"/>
              </a:solidFill>
              <a:highlight>
                <a:srgbClr val="131516"/>
              </a:highlight>
            </a:endParaRPr>
          </a:p>
          <a:p>
            <a:pPr indent="0" lvl="0" marL="0" rtl="0" algn="l">
              <a:spcBef>
                <a:spcPts val="0"/>
              </a:spcBef>
              <a:spcAft>
                <a:spcPts val="1600"/>
              </a:spcAft>
              <a:buNone/>
            </a:pPr>
            <a:r>
              <a:t/>
            </a:r>
            <a:endParaRPr/>
          </a:p>
        </p:txBody>
      </p:sp>
      <p:sp>
        <p:nvSpPr>
          <p:cNvPr id="154" name="Google Shape;154;p24"/>
          <p:cNvSpPr/>
          <p:nvPr/>
        </p:nvSpPr>
        <p:spPr>
          <a:xfrm>
            <a:off x="295650" y="1889325"/>
            <a:ext cx="4343700" cy="4251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ueCoders">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